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05" r:id="rId2"/>
    <p:sldId id="306" r:id="rId3"/>
    <p:sldId id="302" r:id="rId4"/>
    <p:sldId id="301" r:id="rId5"/>
    <p:sldId id="326" r:id="rId6"/>
    <p:sldId id="309" r:id="rId7"/>
    <p:sldId id="317" r:id="rId8"/>
    <p:sldId id="325" r:id="rId9"/>
    <p:sldId id="310" r:id="rId10"/>
    <p:sldId id="328" r:id="rId11"/>
    <p:sldId id="327" r:id="rId12"/>
    <p:sldId id="338" r:id="rId13"/>
    <p:sldId id="311" r:id="rId14"/>
    <p:sldId id="331" r:id="rId15"/>
    <p:sldId id="332" r:id="rId16"/>
    <p:sldId id="334" r:id="rId17"/>
    <p:sldId id="313" r:id="rId18"/>
    <p:sldId id="321" r:id="rId19"/>
    <p:sldId id="315" r:id="rId20"/>
    <p:sldId id="330" r:id="rId21"/>
    <p:sldId id="339" r:id="rId22"/>
    <p:sldId id="33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2D3"/>
    <a:srgbClr val="212121"/>
    <a:srgbClr val="EEEEEE"/>
    <a:srgbClr val="FFFFFF"/>
    <a:srgbClr val="C79808"/>
    <a:srgbClr val="BFBFBF"/>
    <a:srgbClr val="FFC000"/>
    <a:srgbClr val="FF0000"/>
    <a:srgbClr val="88ABAD"/>
    <a:srgbClr val="3E9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5591" autoAdjust="0"/>
  </p:normalViewPr>
  <p:slideViewPr>
    <p:cSldViewPr snapToGrid="0">
      <p:cViewPr varScale="1">
        <p:scale>
          <a:sx n="98" d="100"/>
          <a:sy n="98" d="100"/>
        </p:scale>
        <p:origin x="12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3E929-22D5-4DB7-8BB7-EEB95F32E6C1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C5D64-5D3D-4D6E-8FD2-B8B40C82A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2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5D64-5D3D-4D6E-8FD2-B8B40C82A0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2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5D64-5D3D-4D6E-8FD2-B8B40C82A0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7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5D64-5D3D-4D6E-8FD2-B8B40C82A01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5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5D64-5D3D-4D6E-8FD2-B8B40C82A0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8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6.jp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왼쪽 대괄호 13"/>
          <p:cNvSpPr/>
          <p:nvPr/>
        </p:nvSpPr>
        <p:spPr>
          <a:xfrm rot="5400000">
            <a:off x="5236328" y="-1602059"/>
            <a:ext cx="1719344" cy="8813800"/>
          </a:xfrm>
          <a:prstGeom prst="leftBracket">
            <a:avLst>
              <a:gd name="adj" fmla="val 0"/>
            </a:avLst>
          </a:prstGeom>
          <a:ln w="69850" cap="rnd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양쪽 모서리가 둥근 사각형 14"/>
          <p:cNvSpPr/>
          <p:nvPr/>
        </p:nvSpPr>
        <p:spPr>
          <a:xfrm rot="16200000">
            <a:off x="974090" y="2985063"/>
            <a:ext cx="1112520" cy="317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양쪽 모서리가 둥근 사각형 15"/>
          <p:cNvSpPr/>
          <p:nvPr/>
        </p:nvSpPr>
        <p:spPr>
          <a:xfrm rot="16200000">
            <a:off x="850905" y="3091107"/>
            <a:ext cx="850900" cy="1054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860292" y="2399953"/>
            <a:ext cx="647141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kern="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r>
              <a:rPr lang="en-US" altLang="ko-KR" sz="3600" b="1" kern="0" dirty="0" smtClean="0">
                <a:solidFill>
                  <a:schemeClr val="bg1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i="1" kern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 About Your Emotion </a:t>
            </a:r>
            <a:r>
              <a:rPr lang="en-US" altLang="ko-KR" sz="1000" i="1" kern="0" dirty="0" smtClean="0">
                <a:solidFill>
                  <a:schemeClr val="bg1"/>
                </a:solidFill>
              </a:rPr>
              <a:t>: </a:t>
            </a:r>
            <a:r>
              <a:rPr lang="ko-KR" altLang="en-US" sz="1000" i="1" kern="0" dirty="0" smtClean="0">
                <a:solidFill>
                  <a:schemeClr val="bg1"/>
                </a:solidFill>
              </a:rPr>
              <a:t>당신의 감정을 노래합니다</a:t>
            </a:r>
            <a:r>
              <a:rPr lang="en-US" altLang="ko-KR" sz="1000" i="1" kern="0" dirty="0" smtClean="0">
                <a:solidFill>
                  <a:schemeClr val="bg1"/>
                </a:solidFill>
              </a:rPr>
              <a:t>.</a:t>
            </a:r>
            <a:endParaRPr lang="ko-KR" altLang="en-US" sz="5400" i="1" kern="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888312" y="2706388"/>
            <a:ext cx="434028" cy="850901"/>
            <a:chOff x="2206397" y="3181349"/>
            <a:chExt cx="434028" cy="850901"/>
          </a:xfrm>
        </p:grpSpPr>
        <p:sp>
          <p:nvSpPr>
            <p:cNvPr id="19" name="오른쪽 대괄호 18"/>
            <p:cNvSpPr/>
            <p:nvPr/>
          </p:nvSpPr>
          <p:spPr>
            <a:xfrm>
              <a:off x="2206399" y="3181349"/>
              <a:ext cx="434026" cy="850901"/>
            </a:xfrm>
            <a:prstGeom prst="rightBracket">
              <a:avLst>
                <a:gd name="adj" fmla="val 98024"/>
              </a:avLst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대괄호 19"/>
            <p:cNvSpPr/>
            <p:nvPr/>
          </p:nvSpPr>
          <p:spPr>
            <a:xfrm>
              <a:off x="2206398" y="3308348"/>
              <a:ext cx="304466" cy="596901"/>
            </a:xfrm>
            <a:prstGeom prst="rightBracket">
              <a:avLst>
                <a:gd name="adj" fmla="val 98024"/>
              </a:avLst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른쪽 대괄호 20"/>
            <p:cNvSpPr/>
            <p:nvPr/>
          </p:nvSpPr>
          <p:spPr>
            <a:xfrm>
              <a:off x="2206397" y="3463922"/>
              <a:ext cx="140898" cy="276228"/>
            </a:xfrm>
            <a:prstGeom prst="rightBracket">
              <a:avLst>
                <a:gd name="adj" fmla="val 98024"/>
              </a:avLst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 flipH="1">
            <a:off x="9806465" y="2714551"/>
            <a:ext cx="434028" cy="850901"/>
            <a:chOff x="2206397" y="3181349"/>
            <a:chExt cx="434028" cy="850901"/>
          </a:xfrm>
        </p:grpSpPr>
        <p:sp>
          <p:nvSpPr>
            <p:cNvPr id="26" name="오른쪽 대괄호 25"/>
            <p:cNvSpPr/>
            <p:nvPr/>
          </p:nvSpPr>
          <p:spPr>
            <a:xfrm>
              <a:off x="2206399" y="3181349"/>
              <a:ext cx="434026" cy="850901"/>
            </a:xfrm>
            <a:prstGeom prst="rightBracket">
              <a:avLst>
                <a:gd name="adj" fmla="val 98024"/>
              </a:avLst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오른쪽 대괄호 26"/>
            <p:cNvSpPr/>
            <p:nvPr/>
          </p:nvSpPr>
          <p:spPr>
            <a:xfrm>
              <a:off x="2206398" y="3308348"/>
              <a:ext cx="304466" cy="596901"/>
            </a:xfrm>
            <a:prstGeom prst="rightBracket">
              <a:avLst>
                <a:gd name="adj" fmla="val 98024"/>
              </a:avLst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오른쪽 대괄호 27"/>
            <p:cNvSpPr/>
            <p:nvPr/>
          </p:nvSpPr>
          <p:spPr>
            <a:xfrm>
              <a:off x="2206397" y="3463922"/>
              <a:ext cx="140898" cy="276228"/>
            </a:xfrm>
            <a:prstGeom prst="rightBracket">
              <a:avLst>
                <a:gd name="adj" fmla="val 98024"/>
              </a:avLst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 flipH="1">
            <a:off x="10502898" y="2592924"/>
            <a:ext cx="465451" cy="1112520"/>
            <a:chOff x="1376049" y="3202940"/>
            <a:chExt cx="465451" cy="1112520"/>
          </a:xfrm>
        </p:grpSpPr>
        <p:sp>
          <p:nvSpPr>
            <p:cNvPr id="30" name="양쪽 모서리가 둥근 사각형 29"/>
            <p:cNvSpPr/>
            <p:nvPr/>
          </p:nvSpPr>
          <p:spPr>
            <a:xfrm rot="16200000">
              <a:off x="1126490" y="3600450"/>
              <a:ext cx="1112520" cy="317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>
              <a:off x="1003305" y="3706494"/>
              <a:ext cx="850900" cy="1054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298344" y="4781034"/>
            <a:ext cx="15953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kern="0" dirty="0" smtClean="0">
                <a:solidFill>
                  <a:schemeClr val="bg1"/>
                </a:solidFill>
              </a:rPr>
              <a:t>●●●●●●●●●●</a:t>
            </a:r>
            <a:endParaRPr lang="ko-KR" altLang="en-US" sz="1100" dirty="0"/>
          </a:p>
        </p:txBody>
      </p:sp>
      <p:sp>
        <p:nvSpPr>
          <p:cNvPr id="35" name="직사각형 34"/>
          <p:cNvSpPr/>
          <p:nvPr/>
        </p:nvSpPr>
        <p:spPr>
          <a:xfrm>
            <a:off x="4682534" y="5031150"/>
            <a:ext cx="2826928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+mj-lt"/>
              </a:rPr>
              <a:t>Team. </a:t>
            </a:r>
            <a:r>
              <a:rPr lang="ko-KR" altLang="en-US" sz="1200" dirty="0" err="1" smtClean="0">
                <a:solidFill>
                  <a:schemeClr val="bg1"/>
                </a:solidFill>
                <a:latin typeface="+mj-lt"/>
              </a:rPr>
              <a:t>곡추사</a:t>
            </a:r>
            <a:r>
              <a:rPr lang="ko-KR" altLang="en-US" sz="1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050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ko-KR" altLang="en-US" sz="1050" dirty="0" smtClean="0">
                <a:solidFill>
                  <a:schemeClr val="bg1"/>
                </a:solidFill>
                <a:latin typeface="+mj-lt"/>
              </a:rPr>
              <a:t>곡 추천해주는 사람들</a:t>
            </a:r>
            <a:r>
              <a:rPr lang="en-US" altLang="ko-KR" sz="1050" dirty="0" smtClean="0">
                <a:solidFill>
                  <a:schemeClr val="bg1"/>
                </a:solidFill>
                <a:latin typeface="+mj-lt"/>
              </a:rPr>
              <a:t>, 6</a:t>
            </a:r>
            <a:r>
              <a:rPr lang="ko-KR" altLang="en-US" sz="1050" dirty="0" smtClean="0">
                <a:solidFill>
                  <a:schemeClr val="bg1"/>
                </a:solidFill>
                <a:latin typeface="+mj-lt"/>
              </a:rPr>
              <a:t>팀</a:t>
            </a:r>
            <a:r>
              <a:rPr lang="en-US" altLang="ko-KR" sz="1050" dirty="0" smtClean="0">
                <a:solidFill>
                  <a:schemeClr val="bg1"/>
                </a:solidFill>
                <a:latin typeface="+mj-lt"/>
              </a:rPr>
              <a:t>)</a:t>
            </a:r>
            <a:endParaRPr lang="en-US" altLang="ko-KR" sz="10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58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3" presetClass="emph" presetSubtype="2" repeatCount="1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23F4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4" grpId="0" bldLvl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빅데이터 </a:t>
            </a:r>
            <a:r>
              <a:rPr lang="en-US" altLang="ko-KR" sz="1600" dirty="0" smtClean="0">
                <a:solidFill>
                  <a:schemeClr val="bg1"/>
                </a:solidFill>
              </a:rPr>
              <a:t>:: </a:t>
            </a:r>
            <a:r>
              <a:rPr lang="ko-KR" altLang="en-US" sz="1600" dirty="0" smtClean="0">
                <a:solidFill>
                  <a:schemeClr val="bg1"/>
                </a:solidFill>
              </a:rPr>
              <a:t>개념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이번 프로젝트의 </a:t>
            </a:r>
            <a:r>
              <a:rPr lang="ko-KR" altLang="en-US" sz="1000" dirty="0" smtClean="0">
                <a:solidFill>
                  <a:schemeClr val="bg1"/>
                </a:solidFill>
              </a:rPr>
              <a:t>주제</a:t>
            </a:r>
            <a:r>
              <a:rPr lang="ko-KR" altLang="en-US" sz="1000" dirty="0" smtClean="0">
                <a:solidFill>
                  <a:schemeClr val="bg1"/>
                </a:solidFill>
              </a:rPr>
              <a:t>인 </a:t>
            </a:r>
            <a:r>
              <a:rPr lang="ko-KR" altLang="en-US" sz="1000" dirty="0" smtClean="0">
                <a:solidFill>
                  <a:schemeClr val="bg1"/>
                </a:solidFill>
              </a:rPr>
              <a:t>빅데이터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</a:rPr>
              <a:t>03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sp>
        <p:nvSpPr>
          <p:cNvPr id="20" name="원호 19"/>
          <p:cNvSpPr/>
          <p:nvPr/>
        </p:nvSpPr>
        <p:spPr>
          <a:xfrm>
            <a:off x="3318545" y="1566407"/>
            <a:ext cx="2174420" cy="2174420"/>
          </a:xfrm>
          <a:prstGeom prst="arc">
            <a:avLst>
              <a:gd name="adj1" fmla="val 10775493"/>
              <a:gd name="adj2" fmla="val 0"/>
            </a:avLst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원호 20"/>
          <p:cNvSpPr/>
          <p:nvPr/>
        </p:nvSpPr>
        <p:spPr>
          <a:xfrm flipV="1">
            <a:off x="6696528" y="3780919"/>
            <a:ext cx="2174420" cy="2174420"/>
          </a:xfrm>
          <a:prstGeom prst="arc">
            <a:avLst>
              <a:gd name="adj1" fmla="val 10775493"/>
              <a:gd name="adj2" fmla="val 20956416"/>
            </a:avLst>
          </a:prstGeom>
          <a:ln w="28575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1908529" y="2492452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FFC000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1679542" y="3025484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rgbClr val="21212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91816" y="2643895"/>
            <a:ext cx="987771" cy="36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Big Data</a:t>
            </a:r>
            <a:endParaRPr lang="en-US" altLang="ko-KR" sz="1400" b="1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76436" y="3918669"/>
            <a:ext cx="215861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rgbClr val="EEEEEE"/>
                </a:solidFill>
              </a:rPr>
              <a:t>방대한 양의 데이터</a:t>
            </a:r>
            <a:endParaRPr lang="en-US" altLang="ko-KR" sz="1100" dirty="0">
              <a:solidFill>
                <a:srgbClr val="EEEEE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800" dirty="0" smtClean="0">
                <a:solidFill>
                  <a:srgbClr val="EEEEEE"/>
                </a:solidFill>
              </a:rPr>
              <a:t>DB </a:t>
            </a:r>
            <a:r>
              <a:rPr lang="ko-KR" altLang="en-US" sz="800" dirty="0" smtClean="0">
                <a:solidFill>
                  <a:srgbClr val="EEEEEE"/>
                </a:solidFill>
              </a:rPr>
              <a:t>형태 뿐만 아니라 비정형의데이터 집합을 포함한 방대한 데이터를 의미합니다</a:t>
            </a:r>
            <a:r>
              <a:rPr lang="ko-KR" altLang="en-US" sz="800" dirty="0" smtClean="0">
                <a:solidFill>
                  <a:srgbClr val="EEEEEE"/>
                </a:solidFill>
              </a:rPr>
              <a:t> </a:t>
            </a:r>
            <a:endParaRPr lang="ko-KR" altLang="en-US" sz="800" dirty="0">
              <a:solidFill>
                <a:srgbClr val="EEEEEE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5065466" y="2508944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FFC000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4836479" y="3031456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rgbClr val="21212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89099" y="2643112"/>
            <a:ext cx="1571264" cy="36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Data Analytics</a:t>
            </a:r>
            <a:endParaRPr lang="en-US" altLang="ko-KR" sz="1400" b="1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16693" y="3917103"/>
            <a:ext cx="215861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rgbClr val="EEEEEE"/>
                </a:solidFill>
              </a:rPr>
              <a:t>빅데이터 </a:t>
            </a:r>
            <a:r>
              <a:rPr lang="ko-KR" altLang="en-US" sz="1100" dirty="0" smtClean="0">
                <a:solidFill>
                  <a:srgbClr val="EEEEEE"/>
                </a:solidFill>
              </a:rPr>
              <a:t>처리 프로세스</a:t>
            </a:r>
            <a:endParaRPr lang="en-US" altLang="ko-KR" sz="1100" dirty="0">
              <a:solidFill>
                <a:srgbClr val="EEEEE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 smtClean="0">
                <a:solidFill>
                  <a:srgbClr val="EEEEEE"/>
                </a:solidFill>
              </a:rPr>
              <a:t>문제를 여러 개의 작은 연산으로 나누고</a:t>
            </a:r>
            <a:r>
              <a:rPr lang="en-US" altLang="ko-KR" sz="800" dirty="0" smtClean="0">
                <a:solidFill>
                  <a:srgbClr val="EEEEEE"/>
                </a:solidFill>
              </a:rPr>
              <a:t>,</a:t>
            </a:r>
            <a:r>
              <a:rPr lang="ko-KR" altLang="en-US" sz="800" dirty="0" smtClean="0">
                <a:solidFill>
                  <a:srgbClr val="EEEEEE"/>
                </a:solidFill>
              </a:rPr>
              <a:t> 이를 취합하여 하나의 결과로 만듭니다 </a:t>
            </a:r>
            <a:endParaRPr lang="ko-KR" altLang="en-US" sz="800" dirty="0">
              <a:solidFill>
                <a:srgbClr val="EEEEE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8254496" y="2508161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FFC000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8025509" y="3030673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rgbClr val="21212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57478" y="2642329"/>
            <a:ext cx="1412566" cy="36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Data Science</a:t>
            </a:r>
            <a:endParaRPr lang="en-US" altLang="ko-KR" sz="1400" b="1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194796" y="3917103"/>
            <a:ext cx="215861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rgbClr val="EEEEEE"/>
                </a:solidFill>
              </a:rPr>
              <a:t>프로그래밍 </a:t>
            </a:r>
            <a:r>
              <a:rPr lang="en-US" altLang="ko-KR" sz="1100" dirty="0" smtClean="0">
                <a:solidFill>
                  <a:srgbClr val="EEEEEE"/>
                </a:solidFill>
              </a:rPr>
              <a:t>+ </a:t>
            </a:r>
            <a:r>
              <a:rPr lang="ko-KR" altLang="en-US" sz="1100" dirty="0" smtClean="0">
                <a:solidFill>
                  <a:srgbClr val="EEEEEE"/>
                </a:solidFill>
              </a:rPr>
              <a:t>전문성 </a:t>
            </a:r>
            <a:r>
              <a:rPr lang="en-US" altLang="ko-KR" sz="1100" dirty="0" smtClean="0">
                <a:solidFill>
                  <a:srgbClr val="EEEEEE"/>
                </a:solidFill>
              </a:rPr>
              <a:t>+ </a:t>
            </a:r>
            <a:r>
              <a:rPr lang="ko-KR" altLang="en-US" sz="1100" dirty="0" smtClean="0">
                <a:solidFill>
                  <a:srgbClr val="EEEEEE"/>
                </a:solidFill>
              </a:rPr>
              <a:t>통계</a:t>
            </a:r>
            <a:endParaRPr lang="en-US" altLang="ko-KR" sz="1100" dirty="0" smtClean="0">
              <a:solidFill>
                <a:srgbClr val="EEEEE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" dirty="0" smtClean="0">
                <a:solidFill>
                  <a:srgbClr val="EEEEEE"/>
                </a:solidFill>
              </a:rPr>
              <a:t>데이터의 공통 혹은 서로 다른 성질들을 다루기 위한 기술 개발이 중점입니다</a:t>
            </a:r>
            <a:r>
              <a:rPr lang="en-US" altLang="ko-KR" sz="800" dirty="0" smtClean="0">
                <a:solidFill>
                  <a:srgbClr val="EEEEEE"/>
                </a:solidFill>
              </a:rPr>
              <a:t>.</a:t>
            </a:r>
            <a:r>
              <a:rPr lang="ko-KR" altLang="en-US" sz="800" dirty="0" smtClean="0">
                <a:solidFill>
                  <a:srgbClr val="EEEEEE"/>
                </a:solidFill>
              </a:rPr>
              <a:t> </a:t>
            </a:r>
            <a:endParaRPr lang="ko-KR" altLang="en-US" sz="800" dirty="0">
              <a:solidFill>
                <a:srgbClr val="EEEEE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3117760" y="4971166"/>
            <a:ext cx="257599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분석 기술 및 방법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대규모의 정형</a:t>
            </a:r>
            <a:r>
              <a:rPr lang="en-US" altLang="ko-KR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비정형 데이터 처리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6495743" y="1026201"/>
            <a:ext cx="257599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추천 시스템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빅데이터를 필터링하여 추천</a:t>
            </a:r>
            <a:endParaRPr lang="en-US" altLang="ko-KR" sz="12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" t="27690" r="72730" b="39401"/>
          <a:stretch/>
        </p:blipFill>
        <p:spPr>
          <a:xfrm>
            <a:off x="8961172" y="3096866"/>
            <a:ext cx="745259" cy="7521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9" t="29646" r="40545" b="39190"/>
          <a:stretch/>
        </p:blipFill>
        <p:spPr>
          <a:xfrm>
            <a:off x="2626757" y="3156244"/>
            <a:ext cx="651753" cy="6936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5" t="32620" r="6450" b="40003"/>
          <a:stretch/>
        </p:blipFill>
        <p:spPr>
          <a:xfrm>
            <a:off x="5735557" y="3153788"/>
            <a:ext cx="818429" cy="7071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02661" y="5663663"/>
            <a:ext cx="17747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- </a:t>
            </a:r>
            <a:r>
              <a:rPr lang="ko-KR" altLang="en-US" sz="1100" dirty="0" smtClean="0">
                <a:latin typeface="+mn-ea"/>
              </a:rPr>
              <a:t>아파치 </a:t>
            </a:r>
            <a:r>
              <a:rPr lang="ko-KR" altLang="en-US" sz="1100" dirty="0" err="1" smtClean="0">
                <a:latin typeface="+mn-ea"/>
              </a:rPr>
              <a:t>하둡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- </a:t>
            </a:r>
            <a:r>
              <a:rPr lang="ko-KR" altLang="en-US" sz="1100" dirty="0" smtClean="0">
                <a:latin typeface="+mn-ea"/>
              </a:rPr>
              <a:t>텍스트 </a:t>
            </a:r>
            <a:r>
              <a:rPr lang="ko-KR" altLang="en-US" sz="1100" dirty="0" err="1" smtClean="0">
                <a:latin typeface="+mn-ea"/>
              </a:rPr>
              <a:t>마이닝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- </a:t>
            </a:r>
            <a:r>
              <a:rPr lang="ko-KR" altLang="en-US" sz="1100" dirty="0" err="1" smtClean="0">
                <a:latin typeface="+mn-ea"/>
              </a:rPr>
              <a:t>오피니언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마이닝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- </a:t>
            </a:r>
            <a:r>
              <a:rPr lang="ko-KR" altLang="en-US" sz="1100" dirty="0" smtClean="0">
                <a:latin typeface="+mn-ea"/>
              </a:rPr>
              <a:t>소셜 네트워크 분석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- </a:t>
            </a:r>
            <a:r>
              <a:rPr lang="ko-KR" altLang="en-US" sz="1100" dirty="0" smtClean="0">
                <a:latin typeface="+mn-ea"/>
              </a:rPr>
              <a:t>군집 분석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96528" y="1671651"/>
            <a:ext cx="24131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- Content Based Filtering</a:t>
            </a:r>
          </a:p>
          <a:p>
            <a:r>
              <a:rPr lang="en-US" altLang="ko-KR" sz="1100" dirty="0" smtClean="0">
                <a:latin typeface="+mn-ea"/>
              </a:rPr>
              <a:t>- Collaborative Filtering</a:t>
            </a:r>
          </a:p>
          <a:p>
            <a:r>
              <a:rPr lang="en-US" altLang="ko-KR" sz="1100" dirty="0" smtClean="0">
                <a:latin typeface="+mn-ea"/>
              </a:rPr>
              <a:t>- Hybrid 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14597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</a:rPr>
              <a:t>03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12121"/>
                </a:solidFill>
              </a:rPr>
              <a:t>빅데이터 </a:t>
            </a:r>
            <a:r>
              <a:rPr lang="en-US" altLang="ko-KR" sz="1600" dirty="0" smtClean="0">
                <a:solidFill>
                  <a:srgbClr val="212121"/>
                </a:solidFill>
              </a:rPr>
              <a:t>:: </a:t>
            </a:r>
            <a:r>
              <a:rPr lang="ko-KR" altLang="en-US" sz="1600" dirty="0" smtClean="0">
                <a:solidFill>
                  <a:srgbClr val="212121"/>
                </a:solidFill>
              </a:rPr>
              <a:t>데이터 분석 및 시각화</a:t>
            </a:r>
            <a:endParaRPr lang="en-US" altLang="ko-KR" sz="1600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rgbClr val="212121"/>
                </a:solidFill>
              </a:rPr>
              <a:t>우리 프로젝트에 사용되는 </a:t>
            </a:r>
            <a:r>
              <a:rPr lang="ko-KR" altLang="en-US" sz="1000" dirty="0" err="1" smtClean="0">
                <a:solidFill>
                  <a:srgbClr val="212121"/>
                </a:solidFill>
              </a:rPr>
              <a:t>데이터셋의</a:t>
            </a:r>
            <a:r>
              <a:rPr lang="ko-KR" altLang="en-US" sz="1000" dirty="0" smtClean="0">
                <a:solidFill>
                  <a:srgbClr val="212121"/>
                </a:solidFill>
              </a:rPr>
              <a:t> 분석 및 시각화 처리</a:t>
            </a:r>
            <a:endParaRPr lang="ko-KR" altLang="en-US" sz="1000" dirty="0">
              <a:solidFill>
                <a:srgbClr val="21212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224"/>
          <a:stretch/>
        </p:blipFill>
        <p:spPr>
          <a:xfrm>
            <a:off x="564204" y="2970499"/>
            <a:ext cx="7111462" cy="35564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80025" y="1645152"/>
            <a:ext cx="42200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800" b="1" dirty="0" smtClean="0">
                <a:solidFill>
                  <a:srgbClr val="EEEEE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[ </a:t>
            </a:r>
            <a:r>
              <a:rPr lang="en-US" altLang="ko-KR" sz="2800" b="1" dirty="0" smtClean="0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Spotify</a:t>
            </a:r>
            <a:r>
              <a:rPr lang="en-US" altLang="ko-KR" sz="2800" b="1" dirty="0" smtClean="0">
                <a:solidFill>
                  <a:srgbClr val="EEEEE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1921-2020 ]</a:t>
            </a:r>
            <a:endParaRPr lang="en-US" altLang="ko-KR" sz="2800" b="1" i="0" dirty="0">
              <a:solidFill>
                <a:srgbClr val="EEEEEE"/>
              </a:solidFill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64477" y="1004343"/>
            <a:ext cx="928459" cy="1815882"/>
            <a:chOff x="821594" y="4317357"/>
            <a:chExt cx="928459" cy="1815882"/>
          </a:xfrm>
        </p:grpSpPr>
        <p:sp>
          <p:nvSpPr>
            <p:cNvPr id="11" name="TextBox 10"/>
            <p:cNvSpPr txBox="1"/>
            <p:nvPr/>
          </p:nvSpPr>
          <p:spPr>
            <a:xfrm>
              <a:off x="821594" y="4317357"/>
              <a:ext cx="928459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chemeClr val="accent4"/>
                  </a:solidFill>
                </a:rPr>
                <a:t>5</a:t>
              </a:r>
              <a:endParaRPr lang="ko-KR" altLang="en-US" sz="10000" b="1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05751" y="576390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EEEEE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Files</a:t>
              </a:r>
              <a:endParaRPr lang="ko-KR" altLang="en-US" dirty="0">
                <a:solidFill>
                  <a:srgbClr val="EEEEE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457312" y="1004343"/>
            <a:ext cx="1672253" cy="1815882"/>
            <a:chOff x="4400101" y="4317357"/>
            <a:chExt cx="1672253" cy="1815882"/>
          </a:xfrm>
        </p:grpSpPr>
        <p:sp>
          <p:nvSpPr>
            <p:cNvPr id="15" name="TextBox 14"/>
            <p:cNvSpPr txBox="1"/>
            <p:nvPr/>
          </p:nvSpPr>
          <p:spPr>
            <a:xfrm>
              <a:off x="4400101" y="4317357"/>
              <a:ext cx="167225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chemeClr val="accent4"/>
                  </a:solidFill>
                </a:rPr>
                <a:t>19</a:t>
              </a:r>
              <a:endParaRPr lang="ko-KR" altLang="en-US" sz="10000" b="1" dirty="0">
                <a:solidFill>
                  <a:schemeClr val="accent4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21308" y="5763907"/>
              <a:ext cx="1282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EEEEE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Features</a:t>
              </a:r>
              <a:endParaRPr lang="ko-KR" altLang="en-US" dirty="0">
                <a:solidFill>
                  <a:srgbClr val="EEEEE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693941" y="1004343"/>
            <a:ext cx="3127779" cy="1815882"/>
            <a:chOff x="666214" y="4396144"/>
            <a:chExt cx="3127779" cy="1815882"/>
          </a:xfrm>
        </p:grpSpPr>
        <p:sp>
          <p:nvSpPr>
            <p:cNvPr id="21" name="TextBox 20"/>
            <p:cNvSpPr txBox="1"/>
            <p:nvPr/>
          </p:nvSpPr>
          <p:spPr>
            <a:xfrm>
              <a:off x="666214" y="4396144"/>
              <a:ext cx="3127779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b="1" dirty="0" smtClean="0">
                  <a:solidFill>
                    <a:schemeClr val="accent4"/>
                  </a:solidFill>
                </a:rPr>
                <a:t>175k</a:t>
              </a:r>
              <a:endParaRPr lang="ko-KR" altLang="en-US" sz="10000" b="1" dirty="0">
                <a:solidFill>
                  <a:schemeClr val="accent4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10792" y="584269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EEEEE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Data</a:t>
              </a:r>
              <a:endParaRPr lang="ko-KR" altLang="en-US" dirty="0">
                <a:solidFill>
                  <a:srgbClr val="EEEEE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r="67203"/>
          <a:stretch/>
        </p:blipFill>
        <p:spPr>
          <a:xfrm>
            <a:off x="8192132" y="2970499"/>
            <a:ext cx="3492773" cy="355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5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</a:rPr>
              <a:t>03</a:t>
            </a:r>
            <a:endParaRPr lang="ko-KR" altLang="en-US" sz="2400" dirty="0">
              <a:solidFill>
                <a:srgbClr val="FFC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EEEEEE"/>
                </a:solidFill>
              </a:rPr>
              <a:t>빅데이터 </a:t>
            </a:r>
            <a:r>
              <a:rPr lang="en-US" altLang="ko-KR" sz="1600" dirty="0" smtClean="0">
                <a:solidFill>
                  <a:srgbClr val="EEEEEE"/>
                </a:solidFill>
              </a:rPr>
              <a:t>:: </a:t>
            </a:r>
            <a:r>
              <a:rPr lang="ko-KR" altLang="en-US" sz="1600" dirty="0" smtClean="0">
                <a:solidFill>
                  <a:srgbClr val="EEEEEE"/>
                </a:solidFill>
              </a:rPr>
              <a:t>데이터 분석 및 시각화</a:t>
            </a:r>
            <a:endParaRPr lang="en-US" altLang="ko-KR" sz="1600" dirty="0" smtClean="0">
              <a:solidFill>
                <a:srgbClr val="EEEEE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rgbClr val="EEEEEE"/>
                </a:solidFill>
              </a:rPr>
              <a:t>우리 프로젝트에 사용되는 </a:t>
            </a:r>
            <a:r>
              <a:rPr lang="ko-KR" altLang="en-US" sz="1000" dirty="0" err="1" smtClean="0">
                <a:solidFill>
                  <a:srgbClr val="EEEEEE"/>
                </a:solidFill>
              </a:rPr>
              <a:t>데이터셋의</a:t>
            </a:r>
            <a:r>
              <a:rPr lang="ko-KR" altLang="en-US" sz="1000" dirty="0" smtClean="0">
                <a:solidFill>
                  <a:srgbClr val="EEEEEE"/>
                </a:solidFill>
              </a:rPr>
              <a:t> 분석 및 시각화 처리</a:t>
            </a:r>
            <a:endParaRPr lang="ko-KR" altLang="en-US" sz="1000" dirty="0">
              <a:solidFill>
                <a:srgbClr val="EEEEEE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2168506"/>
            <a:ext cx="5884783" cy="369727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885" y="1614791"/>
            <a:ext cx="5680953" cy="472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9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-0.25 1.85185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6"/>
                </a:solidFill>
              </a:rPr>
              <a:t>아키텍처</a:t>
            </a:r>
            <a:endParaRPr lang="en-US" altLang="ko-KR" sz="1000" dirty="0" smtClean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프로젝트의 스케치를 어떻게 하여 현재 프론트를 구성하고 있는지 그리고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데이터 흐름을 파악하고자 시퀀스 다이어그램을 활용해보았는데요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. 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어떻게 활용되었는지 살펴보도록 하겠습니다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.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12618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와이어프레임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114486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기능 명세서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40070" y="4843576"/>
            <a:ext cx="168347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chemeClr val="bg1"/>
                </a:solidFill>
              </a:rPr>
              <a:t>시퀀스 다이어그램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2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아키텍처 </a:t>
            </a:r>
            <a:r>
              <a:rPr lang="en-US" altLang="ko-KR" sz="1600" dirty="0" smtClean="0">
                <a:solidFill>
                  <a:schemeClr val="bg1"/>
                </a:solidFill>
              </a:rPr>
              <a:t>:: </a:t>
            </a:r>
            <a:r>
              <a:rPr lang="ko-KR" altLang="en-US" sz="1600" dirty="0" smtClean="0">
                <a:solidFill>
                  <a:schemeClr val="bg1"/>
                </a:solidFill>
              </a:rPr>
              <a:t>와이어프레임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프로젝트 웹 서비스 화면 스케치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accent6"/>
                </a:solidFill>
              </a:rPr>
              <a:t>04</a:t>
            </a:r>
            <a:endParaRPr lang="ko-KR" altLang="en-US" sz="2400" dirty="0">
              <a:solidFill>
                <a:schemeClr val="accent6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00FF4F-97B7-4E96-968F-80C5D8C6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9" y="1542950"/>
            <a:ext cx="2891075" cy="2428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2926B1-C853-4E1D-9665-A255FDB3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39" y="4164677"/>
            <a:ext cx="2891073" cy="2428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A465C3-26C1-410A-A229-0445103BA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393" y="1542949"/>
            <a:ext cx="2684201" cy="24280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C8CA7D-047D-4A0F-9CF3-391993595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215" y="4164677"/>
            <a:ext cx="2642558" cy="24280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05F174-E11F-4DA5-BE6F-16F1D6355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831" y="1602393"/>
            <a:ext cx="2387771" cy="1492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E3A306-0864-49E1-9A2C-B0CD75F7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5473" y="1602394"/>
            <a:ext cx="2387771" cy="14923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2730A9-9C8B-40B6-B4EA-E522EF345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5476" y="3705133"/>
            <a:ext cx="4620126" cy="2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4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accent6"/>
                </a:solidFill>
              </a:rPr>
              <a:t>04</a:t>
            </a:r>
            <a:endParaRPr lang="ko-KR" altLang="en-US" sz="2400" dirty="0">
              <a:solidFill>
                <a:schemeClr val="accent6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12121"/>
                </a:solidFill>
              </a:rPr>
              <a:t>아키텍처 </a:t>
            </a:r>
            <a:r>
              <a:rPr lang="en-US" altLang="ko-KR" sz="1600" dirty="0" smtClean="0">
                <a:solidFill>
                  <a:srgbClr val="212121"/>
                </a:solidFill>
              </a:rPr>
              <a:t>:: </a:t>
            </a:r>
            <a:r>
              <a:rPr lang="ko-KR" altLang="en-US" sz="1600" dirty="0" smtClean="0">
                <a:solidFill>
                  <a:srgbClr val="212121"/>
                </a:solidFill>
              </a:rPr>
              <a:t>기능 명세서</a:t>
            </a:r>
            <a:endParaRPr lang="en-US" altLang="ko-KR" sz="1600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212121"/>
                </a:solidFill>
              </a:rPr>
              <a:t>프로젝트의 기능 </a:t>
            </a:r>
            <a:r>
              <a:rPr lang="ko-KR" altLang="en-US" sz="1000" dirty="0" smtClean="0">
                <a:solidFill>
                  <a:srgbClr val="212121"/>
                </a:solidFill>
              </a:rPr>
              <a:t>명세서</a:t>
            </a:r>
            <a:endParaRPr lang="ko-KR" altLang="en-US" sz="1000" dirty="0">
              <a:solidFill>
                <a:srgbClr val="21212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14" y="2038899"/>
            <a:ext cx="5988627" cy="20037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614" y="4389120"/>
            <a:ext cx="5988627" cy="13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아키텍처 </a:t>
            </a:r>
            <a:r>
              <a:rPr lang="en-US" altLang="ko-KR" sz="1600" dirty="0" smtClean="0">
                <a:solidFill>
                  <a:schemeClr val="bg1"/>
                </a:solidFill>
              </a:rPr>
              <a:t>:: </a:t>
            </a:r>
            <a:r>
              <a:rPr lang="ko-KR" altLang="en-US" sz="1600" dirty="0" smtClean="0">
                <a:solidFill>
                  <a:schemeClr val="bg1"/>
                </a:solidFill>
              </a:rPr>
              <a:t>시퀀스 다이어그램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rgbClr val="FFFFFF"/>
                </a:solidFill>
              </a:rPr>
              <a:t>프로젝트의 </a:t>
            </a:r>
            <a:r>
              <a:rPr lang="ko-KR" altLang="en-US" sz="1000" dirty="0">
                <a:solidFill>
                  <a:srgbClr val="FFFFFF"/>
                </a:solidFill>
              </a:rPr>
              <a:t>데이터 흐름 등을 파악하기 위한 시퀀스 </a:t>
            </a:r>
            <a:r>
              <a:rPr lang="ko-KR" altLang="en-US" sz="1000" dirty="0" smtClean="0">
                <a:solidFill>
                  <a:srgbClr val="FFFFFF"/>
                </a:solidFill>
              </a:rPr>
              <a:t>다이어그램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accent6"/>
                </a:solidFill>
              </a:rPr>
              <a:t>04</a:t>
            </a:r>
            <a:endParaRPr lang="ko-KR" altLang="en-US" sz="2400" dirty="0">
              <a:solidFill>
                <a:schemeClr val="accent6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51" y="1843431"/>
            <a:ext cx="3369098" cy="19708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1" y="4282245"/>
            <a:ext cx="3369098" cy="19708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20" y="1843431"/>
            <a:ext cx="3369098" cy="19708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13" y="4282245"/>
            <a:ext cx="3381942" cy="19900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113" y="1843431"/>
            <a:ext cx="3381942" cy="19708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120" y="4282245"/>
            <a:ext cx="3381337" cy="197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5"/>
                </a:solidFill>
              </a:rPr>
              <a:t>기술 스택</a:t>
            </a:r>
            <a:endParaRPr lang="en-US" altLang="ko-KR" sz="1000" dirty="0" smtClean="0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이 프로젝트를 개발함에 있어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00" dirty="0" err="1" smtClean="0">
                <a:solidFill>
                  <a:prstClr val="white">
                    <a:lumMod val="75000"/>
                  </a:prstClr>
                </a:solidFill>
              </a:rPr>
              <a:t>프론트엔드와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ko-KR" altLang="en-US" sz="1000" dirty="0" err="1" smtClean="0">
                <a:solidFill>
                  <a:prstClr val="white">
                    <a:lumMod val="75000"/>
                  </a:prstClr>
                </a:solidFill>
              </a:rPr>
              <a:t>백엔드는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 무슨 기술이 사용되어 개발되었는지 구체적으로 설명을 담고자 하였습니다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.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9653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기술 스택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11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기술 스택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프로젝트 개발 구조를 기반으로 사용된 기술 스택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accent5"/>
                </a:solidFill>
              </a:rPr>
              <a:t>05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2" t="28854" r="12431" b="28469"/>
          <a:stretch/>
        </p:blipFill>
        <p:spPr>
          <a:xfrm>
            <a:off x="1869174" y="3587222"/>
            <a:ext cx="1638301" cy="6491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9" t="3890" r="21296" b="5803"/>
          <a:stretch/>
        </p:blipFill>
        <p:spPr>
          <a:xfrm>
            <a:off x="2012117" y="1907698"/>
            <a:ext cx="1260000" cy="1162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9" r="11116" b="12972"/>
          <a:stretch/>
        </p:blipFill>
        <p:spPr>
          <a:xfrm>
            <a:off x="2858929" y="4870999"/>
            <a:ext cx="837604" cy="39806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27" y="1733148"/>
            <a:ext cx="1388642" cy="6169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86" y="5212281"/>
            <a:ext cx="1156368" cy="648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5" r="13993"/>
          <a:stretch/>
        </p:blipFill>
        <p:spPr>
          <a:xfrm>
            <a:off x="118673" y="3191809"/>
            <a:ext cx="1400499" cy="1440000"/>
          </a:xfrm>
          <a:prstGeom prst="rect">
            <a:avLst/>
          </a:prstGeom>
        </p:spPr>
      </p:pic>
      <p:pic>
        <p:nvPicPr>
          <p:cNvPr id="2068" name="Picture 20" descr="Hoon] MySQL - Too many connections 해결 및 튜닝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406" y="4791579"/>
            <a:ext cx="1247989" cy="12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09" y="3307230"/>
            <a:ext cx="1771342" cy="101991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6318"/>
          <a:stretch/>
        </p:blipFill>
        <p:spPr>
          <a:xfrm>
            <a:off x="6701950" y="3307230"/>
            <a:ext cx="1260000" cy="11353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6032" r="3972" b="4777"/>
          <a:stretch/>
        </p:blipFill>
        <p:spPr>
          <a:xfrm>
            <a:off x="8281471" y="4943514"/>
            <a:ext cx="1260000" cy="105293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6454" r="7919" b="9005"/>
          <a:stretch/>
        </p:blipFill>
        <p:spPr>
          <a:xfrm>
            <a:off x="10252070" y="4943514"/>
            <a:ext cx="1260000" cy="105293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901" y="1779899"/>
            <a:ext cx="982015" cy="72121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83" y="1631549"/>
            <a:ext cx="820112" cy="8201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16" y="4870999"/>
            <a:ext cx="1119642" cy="48660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74" y="5228603"/>
            <a:ext cx="1626730" cy="85403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8" b="20156"/>
          <a:stretch/>
        </p:blipFill>
        <p:spPr>
          <a:xfrm>
            <a:off x="1836949" y="1533377"/>
            <a:ext cx="752998" cy="31507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 t="12764" r="2882" b="15958"/>
          <a:stretch/>
        </p:blipFill>
        <p:spPr>
          <a:xfrm>
            <a:off x="2676754" y="1604861"/>
            <a:ext cx="961394" cy="24358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25238" b="13756"/>
          <a:stretch/>
        </p:blipFill>
        <p:spPr>
          <a:xfrm>
            <a:off x="8591588" y="3485630"/>
            <a:ext cx="2665241" cy="6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A192D3"/>
                </a:solidFill>
              </a:rPr>
              <a:t>향후 계획</a:t>
            </a:r>
            <a:endParaRPr lang="en-US" altLang="ko-KR" sz="1000" dirty="0" smtClean="0">
              <a:solidFill>
                <a:srgbClr val="A192D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왜 이 프로젝트를 기획하게 되었는지에 대한 설명을 담아보았습니다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. 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그리고 해당 프로젝트를 함으로써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서비스 측면과 기술적 측면으로 무엇을 얻을 수 있는지 목표를 정리해보았습니다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.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9653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개발 방향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9653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추후 작업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232608" y="4818145"/>
            <a:ext cx="9653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팀원 소개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/>
          <p:cNvGrpSpPr/>
          <p:nvPr/>
        </p:nvGrpSpPr>
        <p:grpSpPr>
          <a:xfrm>
            <a:off x="436324" y="2326649"/>
            <a:ext cx="11303467" cy="2101465"/>
            <a:chOff x="483949" y="3079124"/>
            <a:chExt cx="11303467" cy="2101465"/>
          </a:xfrm>
        </p:grpSpPr>
        <p:cxnSp>
          <p:nvCxnSpPr>
            <p:cNvPr id="21" name="직선 연결선 20"/>
            <p:cNvCxnSpPr>
              <a:endCxn id="24" idx="2"/>
            </p:cNvCxnSpPr>
            <p:nvPr/>
          </p:nvCxnSpPr>
          <p:spPr>
            <a:xfrm flipV="1">
              <a:off x="1593301" y="4004749"/>
              <a:ext cx="9131671" cy="1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10724972" y="3927210"/>
              <a:ext cx="155077" cy="155077"/>
            </a:xfrm>
            <a:prstGeom prst="ellipse">
              <a:avLst/>
            </a:prstGeom>
            <a:solidFill>
              <a:srgbClr val="A192D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3295574" y="3927209"/>
              <a:ext cx="155077" cy="15507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212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152924" y="3927208"/>
              <a:ext cx="155077" cy="155077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212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8867624" y="3927206"/>
              <a:ext cx="155077" cy="155077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rgbClr val="2121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83949" y="3079124"/>
              <a:ext cx="200902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FF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기획</a:t>
              </a:r>
              <a:endParaRPr lang="en-US" altLang="ko-KR" sz="16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rgbClr val="FF0000"/>
                  </a:solidFill>
                </a:rPr>
                <a:t>기획의도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프로젝트 목표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245556" y="3080508"/>
              <a:ext cx="19698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FFC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빅데이터</a:t>
              </a:r>
              <a:endParaRPr lang="en-US" altLang="ko-KR" sz="1600" b="1" dirty="0">
                <a:solidFill>
                  <a:srgbClr val="FFC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rgbClr val="FFC000"/>
                  </a:solidFill>
                </a:rPr>
                <a:t>빅데이터 개념 및 활용</a:t>
              </a:r>
              <a:endParaRPr lang="en-US" altLang="ko-KR" sz="1200" dirty="0">
                <a:solidFill>
                  <a:srgbClr val="FFC000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102906" y="4164926"/>
              <a:ext cx="196981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chemeClr val="accent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아키텍처</a:t>
              </a:r>
              <a:endParaRPr lang="en-US" altLang="ko-KR" sz="1600" b="1" dirty="0" smtClean="0">
                <a:solidFill>
                  <a:schemeClr val="accent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accent6"/>
                  </a:solidFill>
                </a:rPr>
                <a:t>와이어프레임</a:t>
              </a:r>
              <a:r>
                <a:rPr lang="en-US" altLang="ko-KR" sz="1200" dirty="0" smtClean="0">
                  <a:solidFill>
                    <a:schemeClr val="accent6"/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accent6"/>
                  </a:solidFill>
                </a:rPr>
                <a:t>시퀀스다이어그램</a:t>
              </a:r>
              <a:endParaRPr lang="en-US" altLang="ko-KR" sz="1200" dirty="0">
                <a:solidFill>
                  <a:schemeClr val="accent6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960256" y="3080508"/>
              <a:ext cx="19698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기술 스택</a:t>
              </a:r>
              <a:endParaRPr lang="en-US" altLang="ko-KR" sz="1600" b="1" dirty="0" smtClean="0">
                <a:solidFill>
                  <a:schemeClr val="accent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accent5"/>
                  </a:solidFill>
                </a:rPr>
                <a:t>Frontend, Backend</a:t>
              </a:r>
              <a:endParaRPr lang="en-US" altLang="ko-KR" sz="12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817604" y="4159825"/>
              <a:ext cx="196981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A192D3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향후 계획</a:t>
              </a:r>
              <a:endParaRPr lang="en-US" altLang="ko-KR" sz="1600" b="1" dirty="0" smtClean="0">
                <a:solidFill>
                  <a:srgbClr val="A192D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rgbClr val="A192D3"/>
                  </a:solidFill>
                </a:rPr>
                <a:t>개발방향</a:t>
              </a:r>
              <a:r>
                <a:rPr lang="en-US" altLang="ko-KR" sz="1200" dirty="0" smtClean="0">
                  <a:solidFill>
                    <a:srgbClr val="A192D3"/>
                  </a:solidFill>
                </a:rPr>
                <a:t>, </a:t>
              </a:r>
              <a:r>
                <a:rPr lang="ko-KR" altLang="en-US" sz="1200" dirty="0" smtClean="0">
                  <a:solidFill>
                    <a:srgbClr val="A192D3"/>
                  </a:solidFill>
                </a:rPr>
                <a:t>추후 기능</a:t>
              </a:r>
              <a:endParaRPr lang="en-US" altLang="ko-KR" sz="1200" dirty="0">
                <a:solidFill>
                  <a:srgbClr val="A192D3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559406" y="4159825"/>
              <a:ext cx="162741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chemeClr val="accent2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주요 기능</a:t>
              </a:r>
              <a:endParaRPr lang="en-US" altLang="ko-KR" sz="1600" b="1" dirty="0"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chemeClr val="accent2"/>
                  </a:solidFill>
                </a:rPr>
                <a:t>주요기능</a:t>
              </a:r>
              <a:r>
                <a:rPr lang="en-US" altLang="ko-KR" sz="1200" dirty="0" smtClean="0">
                  <a:solidFill>
                    <a:schemeClr val="accent2"/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accent2"/>
                  </a:solidFill>
                </a:rPr>
                <a:t>진행상황</a:t>
              </a:r>
              <a:endParaRPr lang="en-US" altLang="ko-KR" sz="1200" dirty="0">
                <a:solidFill>
                  <a:schemeClr val="accent2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1366024" y="3883822"/>
              <a:ext cx="244876" cy="232619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7010272" y="3927206"/>
              <a:ext cx="155077" cy="155077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6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향후 계획 </a:t>
            </a:r>
            <a:r>
              <a:rPr lang="en-US" altLang="ko-KR" sz="1600" dirty="0" smtClean="0">
                <a:solidFill>
                  <a:schemeClr val="bg1"/>
                </a:solidFill>
              </a:rPr>
              <a:t>:: </a:t>
            </a:r>
            <a:r>
              <a:rPr lang="ko-KR" altLang="en-US" sz="1600" dirty="0" smtClean="0">
                <a:solidFill>
                  <a:schemeClr val="bg1"/>
                </a:solidFill>
              </a:rPr>
              <a:t>개발 방향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남은 </a:t>
            </a:r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r>
              <a:rPr lang="ko-KR" altLang="en-US" sz="1000" dirty="0" smtClean="0">
                <a:solidFill>
                  <a:schemeClr val="bg1"/>
                </a:solidFill>
              </a:rPr>
              <a:t>주 </a:t>
            </a:r>
            <a:r>
              <a:rPr lang="en-US" altLang="ko-KR" sz="1000" dirty="0" smtClean="0">
                <a:solidFill>
                  <a:schemeClr val="bg1"/>
                </a:solidFill>
              </a:rPr>
              <a:t>(SUB-3) </a:t>
            </a:r>
            <a:r>
              <a:rPr lang="ko-KR" altLang="en-US" sz="1000" dirty="0" smtClean="0">
                <a:solidFill>
                  <a:schemeClr val="bg1"/>
                </a:solidFill>
              </a:rPr>
              <a:t>동안의 개발 방향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A192D3"/>
                </a:solidFill>
              </a:rPr>
              <a:t>06</a:t>
            </a:r>
            <a:endParaRPr lang="ko-KR" altLang="en-US" sz="2400" dirty="0">
              <a:solidFill>
                <a:srgbClr val="A192D3"/>
              </a:solidFill>
            </a:endParaRPr>
          </a:p>
        </p:txBody>
      </p:sp>
      <p:cxnSp>
        <p:nvCxnSpPr>
          <p:cNvPr id="29" name="직선 연결선 28"/>
          <p:cNvCxnSpPr>
            <a:stCxn id="34" idx="3"/>
          </p:cNvCxnSpPr>
          <p:nvPr/>
        </p:nvCxnSpPr>
        <p:spPr>
          <a:xfrm>
            <a:off x="1223363" y="4084505"/>
            <a:ext cx="8271591" cy="886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095500" y="2064441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기능관련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::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구현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후 통합</a:t>
            </a:r>
            <a:endParaRPr lang="en-US" altLang="ko-KR" sz="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계속해서 필요한 학습 및 구현 후 통합하여 서비스 제공</a:t>
            </a:r>
          </a:p>
          <a:p>
            <a:pPr marL="0" lvl="1"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Swagger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데이터 처리 확인 후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rontend, Backend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통합 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95500" y="3428433"/>
            <a:ext cx="4108210" cy="12954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기반 맞춤 서비스 제공을 위한 데이터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설문조사 등 활용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각 개인에게 알맞은 서비스를 제공하기 위해 연구 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095500" y="4808056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짧고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굵게 그리고 섬세하게</a:t>
            </a:r>
            <a:endParaRPr lang="en-US" altLang="ko-KR" sz="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많은 기능보단 한 기능에 제대로 처리하기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 여러 작업을 섬세하고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효율적으로 그리고 </a:t>
            </a:r>
            <a:r>
              <a:rPr lang="ko-KR" alt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워라밸은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유지 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1415" y="3528390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544671" y="2585378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7544671" y="4432988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544671" y="3510667"/>
            <a:ext cx="1129952" cy="112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왼쪽 대괄호 44"/>
          <p:cNvSpPr/>
          <p:nvPr/>
        </p:nvSpPr>
        <p:spPr>
          <a:xfrm>
            <a:off x="1636729" y="2676033"/>
            <a:ext cx="458771" cy="2743615"/>
          </a:xfrm>
          <a:prstGeom prst="leftBracket">
            <a:avLst>
              <a:gd name="adj" fmla="val 902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왼쪽 대괄호 45"/>
          <p:cNvSpPr/>
          <p:nvPr/>
        </p:nvSpPr>
        <p:spPr>
          <a:xfrm flipH="1">
            <a:off x="6194011" y="2654784"/>
            <a:ext cx="629883" cy="2743615"/>
          </a:xfrm>
          <a:prstGeom prst="leftBracket">
            <a:avLst>
              <a:gd name="adj" fmla="val 645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953" y="3528390"/>
            <a:ext cx="2491999" cy="10467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630" y="3862533"/>
            <a:ext cx="59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Sub</a:t>
            </a:r>
          </a:p>
          <a:p>
            <a:pPr algn="ctr"/>
            <a:r>
              <a:rPr lang="en-US" altLang="ko-KR" sz="1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1-2</a:t>
            </a:r>
            <a:endParaRPr lang="ko-KR" altLang="en-US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4" t="14905" r="19409" b="18850"/>
          <a:stretch/>
        </p:blipFill>
        <p:spPr>
          <a:xfrm>
            <a:off x="7656810" y="3611195"/>
            <a:ext cx="905673" cy="92889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6314" r="16574" b="4951"/>
          <a:stretch/>
        </p:blipFill>
        <p:spPr>
          <a:xfrm>
            <a:off x="7568332" y="4476961"/>
            <a:ext cx="1082630" cy="1029837"/>
          </a:xfrm>
          <a:prstGeom prst="rect">
            <a:avLst/>
          </a:prstGeom>
        </p:spPr>
      </p:pic>
      <p:pic>
        <p:nvPicPr>
          <p:cNvPr id="9218" name="Picture 2" descr="11 Best Dedicated Web Developers [Hire in 48 Hours] | Toptal®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89" y="2730205"/>
            <a:ext cx="770607" cy="77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32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A192D3"/>
                </a:solidFill>
              </a:rPr>
              <a:t>06</a:t>
            </a:r>
            <a:endParaRPr lang="ko-KR" altLang="en-US" sz="2400" dirty="0">
              <a:solidFill>
                <a:srgbClr val="A192D3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12121"/>
                </a:solidFill>
              </a:rPr>
              <a:t>향후 계획 </a:t>
            </a:r>
            <a:r>
              <a:rPr lang="en-US" altLang="ko-KR" sz="1600" dirty="0" smtClean="0">
                <a:solidFill>
                  <a:srgbClr val="212121"/>
                </a:solidFill>
              </a:rPr>
              <a:t>:: </a:t>
            </a:r>
            <a:r>
              <a:rPr lang="ko-KR" altLang="en-US" sz="1600" dirty="0" smtClean="0">
                <a:solidFill>
                  <a:srgbClr val="212121"/>
                </a:solidFill>
              </a:rPr>
              <a:t>개발 방향</a:t>
            </a:r>
            <a:endParaRPr lang="en-US" altLang="ko-KR" sz="1600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rgbClr val="212121"/>
                </a:solidFill>
              </a:rPr>
              <a:t>남은 </a:t>
            </a:r>
            <a:r>
              <a:rPr lang="en-US" altLang="ko-KR" sz="1000" dirty="0" smtClean="0">
                <a:solidFill>
                  <a:srgbClr val="212121"/>
                </a:solidFill>
              </a:rPr>
              <a:t>3</a:t>
            </a:r>
            <a:r>
              <a:rPr lang="ko-KR" altLang="en-US" sz="1000" dirty="0" smtClean="0">
                <a:solidFill>
                  <a:srgbClr val="212121"/>
                </a:solidFill>
              </a:rPr>
              <a:t>주 </a:t>
            </a:r>
            <a:r>
              <a:rPr lang="en-US" altLang="ko-KR" sz="1000" dirty="0" smtClean="0">
                <a:solidFill>
                  <a:srgbClr val="212121"/>
                </a:solidFill>
              </a:rPr>
              <a:t>(SUB-3) </a:t>
            </a:r>
            <a:r>
              <a:rPr lang="ko-KR" altLang="en-US" sz="1000" dirty="0" smtClean="0">
                <a:solidFill>
                  <a:srgbClr val="212121"/>
                </a:solidFill>
              </a:rPr>
              <a:t>동안의 개발 </a:t>
            </a:r>
            <a:r>
              <a:rPr lang="ko-KR" altLang="en-US" sz="1000" dirty="0" smtClean="0">
                <a:solidFill>
                  <a:srgbClr val="212121"/>
                </a:solidFill>
              </a:rPr>
              <a:t>방향</a:t>
            </a:r>
            <a:endParaRPr lang="ko-KR" altLang="en-US" sz="1000" dirty="0">
              <a:solidFill>
                <a:srgbClr val="212121"/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52061" y="1381256"/>
            <a:ext cx="2346027" cy="3068480"/>
            <a:chOff x="53558" y="1364907"/>
            <a:chExt cx="2346027" cy="3068480"/>
          </a:xfrm>
        </p:grpSpPr>
        <p:sp>
          <p:nvSpPr>
            <p:cNvPr id="29" name="직사각형 28"/>
            <p:cNvSpPr/>
            <p:nvPr/>
          </p:nvSpPr>
          <p:spPr>
            <a:xfrm>
              <a:off x="59585" y="3497023"/>
              <a:ext cx="2340000" cy="93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bg1"/>
                  </a:solidFill>
                </a:rPr>
                <a:t>개발담당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: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Frontend, Backend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bg1"/>
                  </a:solidFill>
                </a:rPr>
                <a:t>주요기능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: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NLP,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백엔드기능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19371" y="3432714"/>
              <a:ext cx="1168567" cy="235829"/>
            </a:xfrm>
            <a:prstGeom prst="roundRect">
              <a:avLst>
                <a:gd name="adj" fmla="val 50000"/>
              </a:avLst>
            </a:prstGeom>
            <a:solidFill>
              <a:srgbClr val="A19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prstClr val="white"/>
                  </a:solidFill>
                </a:rPr>
                <a:t>김동빈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원호 30"/>
            <p:cNvSpPr/>
            <p:nvPr/>
          </p:nvSpPr>
          <p:spPr>
            <a:xfrm>
              <a:off x="53558" y="1364907"/>
              <a:ext cx="2100194" cy="1812110"/>
            </a:xfrm>
            <a:prstGeom prst="arc">
              <a:avLst>
                <a:gd name="adj1" fmla="val 97363"/>
                <a:gd name="adj2" fmla="val 16213013"/>
              </a:avLst>
            </a:prstGeom>
            <a:ln w="19050" cap="rnd">
              <a:solidFill>
                <a:srgbClr val="A192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150651" y="1448195"/>
              <a:ext cx="1907136" cy="164553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51" y="1448195"/>
              <a:ext cx="1907135" cy="164553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3" name="그룹 62"/>
          <p:cNvGrpSpPr/>
          <p:nvPr/>
        </p:nvGrpSpPr>
        <p:grpSpPr>
          <a:xfrm>
            <a:off x="6058715" y="3776773"/>
            <a:ext cx="2340000" cy="2958301"/>
            <a:chOff x="6096000" y="3845351"/>
            <a:chExt cx="2340000" cy="2958301"/>
          </a:xfrm>
        </p:grpSpPr>
        <p:sp>
          <p:nvSpPr>
            <p:cNvPr id="34" name="직사각형 33"/>
            <p:cNvSpPr/>
            <p:nvPr/>
          </p:nvSpPr>
          <p:spPr>
            <a:xfrm>
              <a:off x="6096000" y="6051007"/>
              <a:ext cx="2340000" cy="752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bg1"/>
                  </a:solidFill>
                </a:rPr>
                <a:t>개발담당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: </a:t>
              </a:r>
              <a:r>
                <a:rPr lang="en-US" altLang="ko-KR" sz="1100" dirty="0" err="1" smtClean="0">
                  <a:solidFill>
                    <a:schemeClr val="bg1"/>
                  </a:solidFill>
                </a:rPr>
                <a:t>FrontEnd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 smtClean="0">
                  <a:solidFill>
                    <a:schemeClr val="bg1"/>
                  </a:solidFill>
                </a:rPr>
                <a:t>주요경험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설계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프론트엔드기능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6607474" y="5913158"/>
              <a:ext cx="1168567" cy="235829"/>
            </a:xfrm>
            <a:prstGeom prst="roundRect">
              <a:avLst>
                <a:gd name="adj" fmla="val 50000"/>
              </a:avLst>
            </a:prstGeom>
            <a:solidFill>
              <a:srgbClr val="A19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prstClr val="white"/>
                  </a:solidFill>
                </a:rPr>
                <a:t>김태진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원호 35"/>
            <p:cNvSpPr/>
            <p:nvPr/>
          </p:nvSpPr>
          <p:spPr>
            <a:xfrm>
              <a:off x="6141661" y="3845351"/>
              <a:ext cx="2100194" cy="1812110"/>
            </a:xfrm>
            <a:prstGeom prst="arc">
              <a:avLst>
                <a:gd name="adj1" fmla="val 97363"/>
                <a:gd name="adj2" fmla="val 16213013"/>
              </a:avLst>
            </a:prstGeom>
            <a:ln w="19050" cap="rnd">
              <a:solidFill>
                <a:srgbClr val="A192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6238754" y="3928639"/>
              <a:ext cx="1907136" cy="164553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b="19346"/>
            <a:stretch/>
          </p:blipFill>
          <p:spPr>
            <a:xfrm>
              <a:off x="6189925" y="3886995"/>
              <a:ext cx="2003665" cy="172882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4" name="그룹 63"/>
          <p:cNvGrpSpPr/>
          <p:nvPr/>
        </p:nvGrpSpPr>
        <p:grpSpPr>
          <a:xfrm>
            <a:off x="3962296" y="1357954"/>
            <a:ext cx="2340000" cy="2890420"/>
            <a:chOff x="4006448" y="1367134"/>
            <a:chExt cx="2340000" cy="2890420"/>
          </a:xfrm>
        </p:grpSpPr>
        <p:sp>
          <p:nvSpPr>
            <p:cNvPr id="44" name="직사각형 43"/>
            <p:cNvSpPr/>
            <p:nvPr/>
          </p:nvSpPr>
          <p:spPr>
            <a:xfrm>
              <a:off x="4006448" y="3532607"/>
              <a:ext cx="2340000" cy="7249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bg1"/>
                  </a:solidFill>
                </a:rPr>
                <a:t>개발담당 </a:t>
              </a:r>
              <a:r>
                <a:rPr lang="en-US" altLang="ko-KR" sz="1100" dirty="0">
                  <a:solidFill>
                    <a:schemeClr val="bg1"/>
                  </a:solidFill>
                </a:rPr>
                <a:t>: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Backend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bg1"/>
                  </a:solidFill>
                </a:rPr>
                <a:t>주요기능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: Server, </a:t>
              </a:r>
              <a:r>
                <a:rPr lang="ko-KR" altLang="en-US" sz="1100" dirty="0" err="1" smtClean="0">
                  <a:solidFill>
                    <a:schemeClr val="bg1"/>
                  </a:solidFill>
                </a:rPr>
                <a:t>백엔드기능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4482464" y="3351752"/>
              <a:ext cx="1168567" cy="226341"/>
            </a:xfrm>
            <a:prstGeom prst="roundRect">
              <a:avLst>
                <a:gd name="adj" fmla="val 50000"/>
              </a:avLst>
            </a:prstGeom>
            <a:solidFill>
              <a:srgbClr val="A19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prstClr val="white"/>
                  </a:solidFill>
                </a:rPr>
                <a:t>김지현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원호 45"/>
            <p:cNvSpPr/>
            <p:nvPr/>
          </p:nvSpPr>
          <p:spPr>
            <a:xfrm>
              <a:off x="4016651" y="1367134"/>
              <a:ext cx="2100194" cy="1739208"/>
            </a:xfrm>
            <a:prstGeom prst="arc">
              <a:avLst>
                <a:gd name="adj1" fmla="val 97363"/>
                <a:gd name="adj2" fmla="val 16213013"/>
              </a:avLst>
            </a:prstGeom>
            <a:ln w="19050" cap="rnd">
              <a:solidFill>
                <a:srgbClr val="A192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4113744" y="1447071"/>
              <a:ext cx="1907136" cy="157933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523"/>
            <a:stretch/>
          </p:blipFill>
          <p:spPr>
            <a:xfrm>
              <a:off x="4054114" y="1391431"/>
              <a:ext cx="2003101" cy="165927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2" name="그룹 61"/>
          <p:cNvGrpSpPr/>
          <p:nvPr/>
        </p:nvGrpSpPr>
        <p:grpSpPr>
          <a:xfrm>
            <a:off x="8156305" y="1435844"/>
            <a:ext cx="2160000" cy="2831688"/>
            <a:chOff x="8182310" y="1359178"/>
            <a:chExt cx="2160000" cy="2831688"/>
          </a:xfrm>
        </p:grpSpPr>
        <p:sp>
          <p:nvSpPr>
            <p:cNvPr id="49" name="직사각형 48"/>
            <p:cNvSpPr/>
            <p:nvPr/>
          </p:nvSpPr>
          <p:spPr>
            <a:xfrm>
              <a:off x="8182310" y="3574248"/>
              <a:ext cx="2160000" cy="6166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bg1"/>
                  </a:solidFill>
                </a:rPr>
                <a:t>개발담당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100" dirty="0">
                  <a:solidFill>
                    <a:schemeClr val="bg1"/>
                  </a:solidFill>
                </a:rPr>
                <a:t>: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Backend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bg1"/>
                  </a:solidFill>
                </a:rPr>
                <a:t>주요기능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: Spotify, Database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663737" y="3343796"/>
              <a:ext cx="1078677" cy="226341"/>
            </a:xfrm>
            <a:prstGeom prst="roundRect">
              <a:avLst>
                <a:gd name="adj" fmla="val 50000"/>
              </a:avLst>
            </a:prstGeom>
            <a:solidFill>
              <a:srgbClr val="A19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white"/>
                  </a:solidFill>
                </a:rPr>
                <a:t>임호빈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  <p:sp>
          <p:nvSpPr>
            <p:cNvPr id="51" name="원호 50"/>
            <p:cNvSpPr/>
            <p:nvPr/>
          </p:nvSpPr>
          <p:spPr>
            <a:xfrm>
              <a:off x="8233755" y="1359178"/>
              <a:ext cx="1938640" cy="1739208"/>
            </a:xfrm>
            <a:prstGeom prst="arc">
              <a:avLst>
                <a:gd name="adj1" fmla="val 97363"/>
                <a:gd name="adj2" fmla="val 16213013"/>
              </a:avLst>
            </a:prstGeom>
            <a:ln w="19050" cap="rnd">
              <a:solidFill>
                <a:srgbClr val="A192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8323380" y="1439115"/>
              <a:ext cx="1760434" cy="157933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AutoShape 2">
              <a:extLst>
                <a:ext uri="{FF2B5EF4-FFF2-40B4-BE49-F238E27FC236}">
                  <a16:creationId xmlns:a16="http://schemas.microsoft.com/office/drawing/2014/main" id="{5FDA2BD9-2F33-4275-ACB5-1C3CE7E1CB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992915" y="2568018"/>
              <a:ext cx="278528" cy="249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54" name="그림 53" descr="텍스트, 명함, 액자이(가) 표시된 사진&#10;&#10;자동 생성된 설명">
              <a:extLst>
                <a:ext uri="{FF2B5EF4-FFF2-40B4-BE49-F238E27FC236}">
                  <a16:creationId xmlns:a16="http://schemas.microsoft.com/office/drawing/2014/main" id="{4E28D918-C595-4B8F-BB39-5DA5A703DC3F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3" t="13885" r="25001" b="7350"/>
            <a:stretch/>
          </p:blipFill>
          <p:spPr>
            <a:xfrm rot="5400000">
              <a:off x="8373765" y="1304375"/>
              <a:ext cx="1658621" cy="184881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1" name="그룹 60"/>
          <p:cNvGrpSpPr/>
          <p:nvPr/>
        </p:nvGrpSpPr>
        <p:grpSpPr>
          <a:xfrm>
            <a:off x="10006353" y="3825772"/>
            <a:ext cx="2268000" cy="2899450"/>
            <a:chOff x="10083814" y="3667470"/>
            <a:chExt cx="2268000" cy="2899450"/>
          </a:xfrm>
        </p:grpSpPr>
        <p:sp>
          <p:nvSpPr>
            <p:cNvPr id="55" name="직사각형 54"/>
            <p:cNvSpPr/>
            <p:nvPr/>
          </p:nvSpPr>
          <p:spPr>
            <a:xfrm>
              <a:off x="10083814" y="5873126"/>
              <a:ext cx="2268000" cy="6937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bg1"/>
                  </a:solidFill>
                </a:rPr>
                <a:t>개발담당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: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Backend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bg1"/>
                  </a:solidFill>
                </a:rPr>
                <a:t>주요기능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: </a:t>
              </a:r>
              <a:r>
                <a:rPr lang="en-US" altLang="ko-KR" sz="1100" dirty="0" smtClean="0">
                  <a:solidFill>
                    <a:schemeClr val="bg1"/>
                  </a:solidFill>
                </a:rPr>
                <a:t>EDA, </a:t>
              </a:r>
              <a:r>
                <a:rPr lang="ko-KR" altLang="en-US" sz="1100" dirty="0" smtClean="0">
                  <a:solidFill>
                    <a:schemeClr val="bg1"/>
                  </a:solidFill>
                </a:rPr>
                <a:t>추천 알고리즘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0555271" y="5719040"/>
              <a:ext cx="1132611" cy="233977"/>
            </a:xfrm>
            <a:prstGeom prst="roundRect">
              <a:avLst>
                <a:gd name="adj" fmla="val 50000"/>
              </a:avLst>
            </a:prstGeom>
            <a:solidFill>
              <a:srgbClr val="A19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prstClr val="white"/>
                  </a:solidFill>
                </a:rPr>
                <a:t>장민호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  <p:sp>
          <p:nvSpPr>
            <p:cNvPr id="57" name="원호 56"/>
            <p:cNvSpPr/>
            <p:nvPr/>
          </p:nvSpPr>
          <p:spPr>
            <a:xfrm>
              <a:off x="10103790" y="3667470"/>
              <a:ext cx="2035572" cy="1797881"/>
            </a:xfrm>
            <a:prstGeom prst="arc">
              <a:avLst>
                <a:gd name="adj1" fmla="val 97363"/>
                <a:gd name="adj2" fmla="val 16213013"/>
              </a:avLst>
            </a:prstGeom>
            <a:ln w="19050" cap="rnd">
              <a:solidFill>
                <a:srgbClr val="A192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10197896" y="3750104"/>
              <a:ext cx="1848455" cy="16326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1476" y="3718891"/>
              <a:ext cx="1920201" cy="168894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9" name="직사각형 38"/>
          <p:cNvSpPr/>
          <p:nvPr/>
        </p:nvSpPr>
        <p:spPr>
          <a:xfrm>
            <a:off x="1826357" y="6009670"/>
            <a:ext cx="2340000" cy="781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개발담당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en-US" altLang="ko-KR" sz="1100" dirty="0" smtClean="0">
                <a:solidFill>
                  <a:schemeClr val="bg1"/>
                </a:solidFill>
              </a:rPr>
              <a:t>: </a:t>
            </a:r>
            <a:r>
              <a:rPr lang="en-US" altLang="ko-KR" sz="1100" dirty="0" err="1" smtClean="0">
                <a:solidFill>
                  <a:schemeClr val="bg1"/>
                </a:solidFill>
              </a:rPr>
              <a:t>FrontEnd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주요기능 </a:t>
            </a:r>
            <a:r>
              <a:rPr lang="en-US" altLang="ko-KR" sz="1100" dirty="0" smtClean="0">
                <a:solidFill>
                  <a:schemeClr val="bg1"/>
                </a:solidFill>
              </a:rPr>
              <a:t>: </a:t>
            </a:r>
            <a:r>
              <a:rPr lang="ko-KR" altLang="en-US" sz="1100" dirty="0" smtClean="0">
                <a:solidFill>
                  <a:schemeClr val="bg1"/>
                </a:solidFill>
              </a:rPr>
              <a:t>디자인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소나큐브관리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344693" y="5844580"/>
            <a:ext cx="1168567" cy="235829"/>
          </a:xfrm>
          <a:prstGeom prst="roundRect">
            <a:avLst>
              <a:gd name="adj" fmla="val 50000"/>
            </a:avLst>
          </a:prstGeom>
          <a:solidFill>
            <a:srgbClr val="A19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50" b="1" dirty="0" smtClean="0">
                <a:solidFill>
                  <a:prstClr val="white"/>
                </a:solidFill>
              </a:rPr>
              <a:t>김연정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41" name="원호 40"/>
          <p:cNvSpPr/>
          <p:nvPr/>
        </p:nvSpPr>
        <p:spPr>
          <a:xfrm>
            <a:off x="1878880" y="3776773"/>
            <a:ext cx="2100194" cy="1812110"/>
          </a:xfrm>
          <a:prstGeom prst="arc">
            <a:avLst>
              <a:gd name="adj1" fmla="val 97363"/>
              <a:gd name="adj2" fmla="val 16213013"/>
            </a:avLst>
          </a:prstGeom>
          <a:ln w="19050" cap="rnd">
            <a:solidFill>
              <a:srgbClr val="A192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975973" y="3860061"/>
            <a:ext cx="1907136" cy="164553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b="15857"/>
          <a:stretch/>
        </p:blipFill>
        <p:spPr>
          <a:xfrm>
            <a:off x="1895655" y="3825772"/>
            <a:ext cx="2066641" cy="17141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960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006201" y="1979439"/>
            <a:ext cx="5827236" cy="17783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8800" b="1" dirty="0" smtClean="0">
                <a:solidFill>
                  <a:srgbClr val="EEEEE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endParaRPr lang="en-US" altLang="ko-KR" sz="8800" b="1" dirty="0" smtClean="0">
              <a:solidFill>
                <a:srgbClr val="EEEEE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6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0000"/>
                </a:solidFill>
              </a:rPr>
              <a:t>기획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왜 이 프로젝트를 기획하게 되었는지에 대한 설명을 담아보았습니다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. 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그리고 해당 프로젝트를 함으로써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서비스 측면과 기술적 측면으로 무엇을 얻을 수 있는지 목표를 정리해보았습니다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.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965329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기획 의도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132440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프로젝트 목표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3" y="1414987"/>
            <a:ext cx="3248752" cy="32289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기획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:: </a:t>
            </a:r>
            <a:r>
              <a:rPr lang="ko-KR" altLang="en-US" sz="1600" dirty="0" smtClean="0">
                <a:solidFill>
                  <a:schemeClr val="bg1"/>
                </a:solidFill>
              </a:rPr>
              <a:t>기획의도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i="1" dirty="0" smtClean="0">
                <a:solidFill>
                  <a:schemeClr val="bg1"/>
                </a:solidFill>
              </a:rPr>
              <a:t>이 프로젝트를 기획한 이유</a:t>
            </a:r>
            <a:endParaRPr lang="ko-KR" altLang="en-US" sz="1000" i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01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4" y="3356235"/>
            <a:ext cx="3248751" cy="24846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735" y="2852929"/>
            <a:ext cx="2529346" cy="1436625"/>
          </a:xfrm>
          <a:prstGeom prst="rect">
            <a:avLst/>
          </a:prstGeom>
        </p:spPr>
      </p:pic>
      <p:pic>
        <p:nvPicPr>
          <p:cNvPr id="1026" name="Picture 2" descr="2020 자살예방백서' 발간[파일 별첨]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36"/>
          <a:stretch/>
        </p:blipFill>
        <p:spPr bwMode="auto">
          <a:xfrm>
            <a:off x="3216122" y="1416329"/>
            <a:ext cx="2175997" cy="17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3386926" y="3912308"/>
            <a:ext cx="2511153" cy="1928570"/>
            <a:chOff x="8331810" y="1475331"/>
            <a:chExt cx="3088665" cy="2547621"/>
          </a:xfrm>
        </p:grpSpPr>
        <p:pic>
          <p:nvPicPr>
            <p:cNvPr id="1030" name="Picture 6" descr="연애할 때 혼자 사는 것 '장점 많아', 남녀 '혼자 사는 것'에 대한 평가? - 조선닷컴 라이프 &gt; 홈&amp;리빙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1810" y="1475331"/>
              <a:ext cx="3088665" cy="2547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980067" y="2314792"/>
              <a:ext cx="2316107" cy="19545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980066" y="3210091"/>
              <a:ext cx="2316107" cy="17303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454816" y="1405943"/>
            <a:ext cx="1443263" cy="1752841"/>
            <a:chOff x="4418648" y="3842810"/>
            <a:chExt cx="2867977" cy="2379188"/>
          </a:xfrm>
        </p:grpSpPr>
        <p:pic>
          <p:nvPicPr>
            <p:cNvPr id="1028" name="Picture 4" descr="자살의 주요 동기(%)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56" b="8504"/>
            <a:stretch/>
          </p:blipFill>
          <p:spPr bwMode="auto">
            <a:xfrm>
              <a:off x="4418648" y="3842810"/>
              <a:ext cx="2867977" cy="2379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/>
            <p:cNvSpPr/>
            <p:nvPr/>
          </p:nvSpPr>
          <p:spPr>
            <a:xfrm>
              <a:off x="6096000" y="4313090"/>
              <a:ext cx="971550" cy="9620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21983" y="6028985"/>
            <a:ext cx="5776096" cy="516166"/>
            <a:chOff x="121983" y="6028985"/>
            <a:chExt cx="5776096" cy="516166"/>
          </a:xfrm>
        </p:grpSpPr>
        <p:sp>
          <p:nvSpPr>
            <p:cNvPr id="38" name="직사각형 37"/>
            <p:cNvSpPr/>
            <p:nvPr/>
          </p:nvSpPr>
          <p:spPr>
            <a:xfrm>
              <a:off x="121983" y="6034942"/>
              <a:ext cx="5776096" cy="510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rtlCol="0" anchor="ctr"/>
            <a:lstStyle/>
            <a:p>
              <a:pPr algn="r"/>
              <a:r>
                <a:rPr lang="ko-KR" altLang="en-US" sz="1400" dirty="0" smtClean="0">
                  <a:solidFill>
                    <a:srgbClr val="BFBFB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위로와 </a:t>
              </a:r>
              <a:r>
                <a:rPr lang="ko-KR" altLang="en-US" sz="1400" dirty="0">
                  <a:solidFill>
                    <a:srgbClr val="BFBFB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공감해줄 </a:t>
              </a:r>
              <a:endParaRPr lang="en-US" altLang="ko-KR" sz="1400" dirty="0" smtClean="0">
                <a:solidFill>
                  <a:srgbClr val="BFBFB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r"/>
              <a:r>
                <a:rPr lang="ko-KR" altLang="en-US" sz="1400" dirty="0" smtClean="0">
                  <a:solidFill>
                    <a:srgbClr val="BFBFB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무언가가 </a:t>
              </a:r>
              <a:r>
                <a:rPr lang="ko-KR" altLang="en-US" sz="1400" dirty="0">
                  <a:solidFill>
                    <a:srgbClr val="BFBFB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필요한 현 </a:t>
              </a:r>
              <a:r>
                <a:rPr lang="ko-KR" altLang="en-US" sz="1400" dirty="0" smtClean="0">
                  <a:solidFill>
                    <a:srgbClr val="BFBFB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세대</a:t>
              </a:r>
              <a:endParaRPr lang="en-US" altLang="ko-KR" sz="1400" b="1" dirty="0">
                <a:solidFill>
                  <a:srgbClr val="BFBFB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29596" y="6028985"/>
              <a:ext cx="3480379" cy="5102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6982160" y="2852929"/>
            <a:ext cx="42775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 가구 등 </a:t>
            </a:r>
            <a:r>
              <a:rPr lang="en-US" altLang="ko-KR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b="1" dirty="0" err="1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나혼자산다</a:t>
            </a:r>
            <a:r>
              <a:rPr lang="en-US" altLang="ko-KR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 </a:t>
            </a:r>
            <a:r>
              <a:rPr lang="ko-KR" altLang="en-US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세대를 위한</a:t>
            </a:r>
            <a:endParaRPr lang="en-US" altLang="ko-KR" b="1" dirty="0" smtClean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남</a:t>
            </a:r>
            <a:r>
              <a:rPr lang="ko-KR" altLang="en-US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에게 털어내기 힘든 사람을 위한</a:t>
            </a:r>
            <a:endParaRPr lang="en-US" altLang="ko-KR" b="1" dirty="0" smtClean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작은 위로와 공감을 주기 위한</a:t>
            </a:r>
            <a:endParaRPr lang="en-US" altLang="ko-KR" b="1" dirty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같은 감정을 공유하기 위한</a:t>
            </a:r>
            <a:endParaRPr lang="en-US" altLang="ko-KR" b="1" dirty="0" smtClean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Picture 2" descr="구글 메인 화면 - 오마이뉴스 모바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85753"/>
            <a:ext cx="5505923" cy="248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12121"/>
                </a:solidFill>
              </a:rPr>
              <a:t>기능 </a:t>
            </a:r>
            <a:r>
              <a:rPr lang="en-US" altLang="ko-KR" sz="1600" dirty="0" smtClean="0">
                <a:solidFill>
                  <a:srgbClr val="212121"/>
                </a:solidFill>
              </a:rPr>
              <a:t>:: </a:t>
            </a:r>
            <a:r>
              <a:rPr lang="ko-KR" altLang="en-US" sz="1600" dirty="0" smtClean="0">
                <a:solidFill>
                  <a:srgbClr val="212121"/>
                </a:solidFill>
              </a:rPr>
              <a:t>주요 기능</a:t>
            </a:r>
            <a:endParaRPr lang="en-US" altLang="ko-KR" sz="1000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rgbClr val="212121"/>
                </a:solidFill>
              </a:rPr>
              <a:t>서비스를 제공하기 위한 핵심 기능</a:t>
            </a:r>
            <a:endParaRPr lang="ko-KR" altLang="en-US" sz="1000" dirty="0">
              <a:solidFill>
                <a:srgbClr val="21212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212121"/>
                </a:solidFill>
              </a:rPr>
              <a:t>기획</a:t>
            </a:r>
            <a:r>
              <a:rPr lang="ko-KR" altLang="en-US" sz="1600" dirty="0" smtClean="0">
                <a:solidFill>
                  <a:srgbClr val="212121"/>
                </a:solidFill>
              </a:rPr>
              <a:t> </a:t>
            </a:r>
            <a:r>
              <a:rPr lang="en-US" altLang="ko-KR" sz="1600" dirty="0" smtClean="0">
                <a:solidFill>
                  <a:srgbClr val="212121"/>
                </a:solidFill>
              </a:rPr>
              <a:t>:: </a:t>
            </a:r>
            <a:r>
              <a:rPr lang="ko-KR" altLang="en-US" sz="1600" dirty="0" smtClean="0">
                <a:solidFill>
                  <a:srgbClr val="212121"/>
                </a:solidFill>
              </a:rPr>
              <a:t>프로젝트 목표</a:t>
            </a:r>
            <a:endParaRPr lang="en-US" altLang="ko-KR" sz="1000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i="1" dirty="0" smtClean="0">
                <a:solidFill>
                  <a:srgbClr val="212121"/>
                </a:solidFill>
              </a:rPr>
              <a:t>이 프로젝트를 통해 얻고자 하는 것</a:t>
            </a:r>
            <a:endParaRPr lang="ko-KR" altLang="en-US" sz="1000" i="1" dirty="0">
              <a:solidFill>
                <a:srgbClr val="21212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01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95590" y="2225326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혼자 고민하고 있을 대상을 위한</a:t>
            </a:r>
            <a:endParaRPr lang="en-US" altLang="ko-KR" sz="200" dirty="0" smtClean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“</a:t>
            </a:r>
            <a:r>
              <a:rPr lang="ko-KR" altLang="en-US" sz="1200" dirty="0" smtClean="0">
                <a:solidFill>
                  <a:schemeClr val="bg1"/>
                </a:solidFill>
              </a:rPr>
              <a:t>혼자 고민하지 말아요</a:t>
            </a:r>
            <a:r>
              <a:rPr lang="en-US" altLang="ko-KR" sz="1200" dirty="0" smtClean="0">
                <a:solidFill>
                  <a:schemeClr val="bg1"/>
                </a:solidFill>
              </a:rPr>
              <a:t>..”</a:t>
            </a:r>
          </a:p>
          <a:p>
            <a:pPr marL="0" lvl="1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/>
                </a:solidFill>
              </a:rPr>
              <a:t>혼자 산다거나</a:t>
            </a:r>
            <a:r>
              <a:rPr lang="en-US" altLang="ko-KR" sz="900" dirty="0" smtClean="0">
                <a:solidFill>
                  <a:schemeClr val="bg1"/>
                </a:solidFill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</a:rPr>
              <a:t>남에게 털어놓기 힘든 이야기를 익명으로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58463" y="1704064"/>
            <a:ext cx="854722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기획 의도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767323" y="1686207"/>
            <a:ext cx="142539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</a:rPr>
              <a:t>목표 및 기대 효과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95590" y="3589318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같은 감정을 공유하기 위한</a:t>
            </a:r>
            <a:endParaRPr lang="en-US" altLang="ko-KR" sz="2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“</a:t>
            </a:r>
            <a:r>
              <a:rPr lang="ko-KR" altLang="en-US" sz="1200" dirty="0" smtClean="0">
                <a:solidFill>
                  <a:schemeClr val="bg1"/>
                </a:solidFill>
              </a:rPr>
              <a:t>본인이 듣고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</a:rPr>
              <a:t> 같은 느낌을 준 플레이리스트를 공유해봐요</a:t>
            </a:r>
            <a:r>
              <a:rPr lang="en-US" altLang="ko-KR" sz="1200" dirty="0" smtClean="0">
                <a:solidFill>
                  <a:schemeClr val="bg1"/>
                </a:solidFill>
              </a:rPr>
              <a:t>”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 err="1" smtClean="0">
                <a:solidFill>
                  <a:schemeClr val="bg1"/>
                </a:solidFill>
              </a:rPr>
              <a:t>비오는날</a:t>
            </a:r>
            <a:r>
              <a:rPr lang="ko-KR" altLang="en-US" sz="900" dirty="0" smtClean="0">
                <a:solidFill>
                  <a:schemeClr val="bg1"/>
                </a:solidFill>
              </a:rPr>
              <a:t> </a:t>
            </a:r>
            <a:r>
              <a:rPr lang="ko-KR" altLang="en-US" sz="900" dirty="0" err="1" smtClean="0">
                <a:solidFill>
                  <a:schemeClr val="bg1"/>
                </a:solidFill>
              </a:rPr>
              <a:t>듣기좋은노래</a:t>
            </a:r>
            <a:r>
              <a:rPr lang="en-US" altLang="ko-KR" sz="900" dirty="0" smtClean="0">
                <a:solidFill>
                  <a:schemeClr val="bg1"/>
                </a:solidFill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</a:rPr>
              <a:t>상쾌한 기분을 </a:t>
            </a:r>
            <a:r>
              <a:rPr lang="ko-KR" altLang="en-US" sz="900" dirty="0" err="1" smtClean="0">
                <a:solidFill>
                  <a:schemeClr val="bg1"/>
                </a:solidFill>
              </a:rPr>
              <a:t>맞이하고싶을</a:t>
            </a:r>
            <a:r>
              <a:rPr lang="ko-KR" altLang="en-US" sz="900" dirty="0" smtClean="0">
                <a:solidFill>
                  <a:schemeClr val="bg1"/>
                </a:solidFill>
              </a:rPr>
              <a:t> 때 등의 플레이리스트 공유 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95590" y="4925439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작은 위로와 공감을 주기 위한</a:t>
            </a:r>
            <a:endParaRPr lang="en-US" altLang="ko-KR" sz="2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“</a:t>
            </a:r>
            <a:r>
              <a:rPr lang="ko-KR" altLang="en-US" sz="1200" dirty="0" smtClean="0">
                <a:solidFill>
                  <a:schemeClr val="bg1"/>
                </a:solidFill>
              </a:rPr>
              <a:t>하고싶은 말을 써보세요</a:t>
            </a:r>
            <a:r>
              <a:rPr lang="en-US" altLang="ko-KR" sz="1200" dirty="0" smtClean="0">
                <a:solidFill>
                  <a:schemeClr val="bg1"/>
                </a:solidFill>
              </a:rPr>
              <a:t>”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/>
                </a:solidFill>
              </a:rPr>
              <a:t>당신을 위한 노래를 들려드립니다</a:t>
            </a:r>
            <a:r>
              <a:rPr lang="en-US" altLang="ko-KR" sz="900" dirty="0" smtClean="0">
                <a:solidFill>
                  <a:schemeClr val="bg1"/>
                </a:solidFill>
              </a:rPr>
              <a:t>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44" name="직선 연결선 43"/>
          <p:cNvCxnSpPr>
            <a:stCxn id="39" idx="3"/>
            <a:endCxn id="52" idx="1"/>
          </p:cNvCxnSpPr>
          <p:nvPr/>
        </p:nvCxnSpPr>
        <p:spPr>
          <a:xfrm>
            <a:off x="5537200" y="2873027"/>
            <a:ext cx="1013904" cy="13639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42" idx="3"/>
            <a:endCxn id="61" idx="1"/>
          </p:cNvCxnSpPr>
          <p:nvPr/>
        </p:nvCxnSpPr>
        <p:spPr>
          <a:xfrm>
            <a:off x="5537200" y="4237019"/>
            <a:ext cx="1013904" cy="136399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43" idx="3"/>
            <a:endCxn id="47" idx="2"/>
          </p:cNvCxnSpPr>
          <p:nvPr/>
        </p:nvCxnSpPr>
        <p:spPr>
          <a:xfrm flipV="1">
            <a:off x="5537200" y="4795254"/>
            <a:ext cx="327540" cy="77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왼쪽 대괄호 46"/>
          <p:cNvSpPr/>
          <p:nvPr/>
        </p:nvSpPr>
        <p:spPr>
          <a:xfrm rot="1424790">
            <a:off x="5800471" y="4542190"/>
            <a:ext cx="117475" cy="239552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>
            <a:stCxn id="69" idx="1"/>
            <a:endCxn id="49" idx="0"/>
          </p:cNvCxnSpPr>
          <p:nvPr/>
        </p:nvCxnSpPr>
        <p:spPr>
          <a:xfrm flipH="1">
            <a:off x="6287436" y="2873027"/>
            <a:ext cx="263668" cy="8305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왼쪽 대괄호 48"/>
          <p:cNvSpPr/>
          <p:nvPr/>
        </p:nvSpPr>
        <p:spPr>
          <a:xfrm rot="1424790">
            <a:off x="6126701" y="3669791"/>
            <a:ext cx="117475" cy="239552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>
            <a:stCxn id="47" idx="0"/>
            <a:endCxn id="49" idx="2"/>
          </p:cNvCxnSpPr>
          <p:nvPr/>
        </p:nvCxnSpPr>
        <p:spPr>
          <a:xfrm flipV="1">
            <a:off x="5961206" y="3922855"/>
            <a:ext cx="229764" cy="6531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6551104" y="3589319"/>
            <a:ext cx="4641610" cy="1295401"/>
            <a:chOff x="6551104" y="3789344"/>
            <a:chExt cx="4641610" cy="1295401"/>
          </a:xfrm>
        </p:grpSpPr>
        <p:sp>
          <p:nvSpPr>
            <p:cNvPr id="52" name="직사각형 51"/>
            <p:cNvSpPr/>
            <p:nvPr/>
          </p:nvSpPr>
          <p:spPr>
            <a:xfrm>
              <a:off x="6551104" y="3789344"/>
              <a:ext cx="4641610" cy="1295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0000" rtlCol="0" anchor="ctr"/>
            <a:lstStyle/>
            <a:p>
              <a:pPr marL="177800" lvl="1" algn="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accent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게시판이나 리뷰</a:t>
              </a:r>
              <a:r>
                <a:rPr lang="ko-KR" altLang="en-US" sz="1400" b="1" dirty="0">
                  <a:solidFill>
                    <a:schemeClr val="accent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ko-KR" altLang="en-US" sz="1400" b="1" dirty="0" smtClean="0">
                  <a:solidFill>
                    <a:schemeClr val="accent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활용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을</a:t>
              </a:r>
              <a:r>
                <a:rPr lang="ko-KR" altLang="en-US" sz="1400" b="1" dirty="0" smtClean="0">
                  <a:solidFill>
                    <a:schemeClr val="accent6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ko-KR" altLang="en-US" sz="1400" b="1" dirty="0" smtClean="0">
                  <a:solidFill>
                    <a:srgbClr val="424242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통한 컨텐츠 추천</a:t>
              </a:r>
              <a:endParaRPr lang="en-US" altLang="ko-KR" sz="200" dirty="0" smtClean="0">
                <a:solidFill>
                  <a:srgbClr val="42424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177800" lvl="1" algn="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rgbClr val="424242"/>
                  </a:solidFill>
                </a:rPr>
                <a:t>익명성의 자유로운 글을 통한 공감</a:t>
              </a:r>
              <a:endParaRPr lang="en-US" altLang="ko-KR" sz="1200" dirty="0" smtClean="0">
                <a:solidFill>
                  <a:srgbClr val="424242"/>
                </a:solidFill>
              </a:endParaRPr>
            </a:p>
            <a:p>
              <a:pPr marL="177800" lvl="1" algn="r">
                <a:lnSpc>
                  <a:spcPct val="150000"/>
                </a:lnSpc>
              </a:pPr>
              <a:r>
                <a:rPr lang="ko-KR" altLang="en-US" sz="900" dirty="0" smtClean="0">
                  <a:solidFill>
                    <a:srgbClr val="424242"/>
                  </a:solidFill>
                </a:rPr>
                <a:t>웹 서비스 기본기능을 활용한 감정 추출 </a:t>
              </a:r>
              <a:endParaRPr lang="ko-KR" altLang="en-US" sz="900" dirty="0">
                <a:solidFill>
                  <a:srgbClr val="424242"/>
                </a:solidFill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7786565" y="4018319"/>
              <a:ext cx="71439" cy="7425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7972226" y="4018317"/>
              <a:ext cx="71439" cy="7425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8147019" y="4018317"/>
              <a:ext cx="71439" cy="7425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8736180" y="4018317"/>
              <a:ext cx="71439" cy="7425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8914605" y="4018317"/>
              <a:ext cx="71439" cy="7425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9131299" y="4018317"/>
              <a:ext cx="71439" cy="7425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9317631" y="4018316"/>
              <a:ext cx="71439" cy="7425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551104" y="4953312"/>
            <a:ext cx="4641610" cy="1295401"/>
            <a:chOff x="6551104" y="5153337"/>
            <a:chExt cx="4641610" cy="1295401"/>
          </a:xfrm>
        </p:grpSpPr>
        <p:sp>
          <p:nvSpPr>
            <p:cNvPr id="61" name="직사각형 60"/>
            <p:cNvSpPr/>
            <p:nvPr/>
          </p:nvSpPr>
          <p:spPr>
            <a:xfrm>
              <a:off x="6551104" y="5153337"/>
              <a:ext cx="4641610" cy="1295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0000" rtlCol="0" anchor="ctr"/>
            <a:lstStyle/>
            <a:p>
              <a:pPr marL="177800" lvl="1" algn="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424242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본인만의 </a:t>
              </a:r>
              <a:r>
                <a:rPr lang="ko-KR" altLang="en-US" sz="1400" b="1" dirty="0" smtClean="0">
                  <a:solidFill>
                    <a:schemeClr val="accent5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플레이리스트</a:t>
              </a:r>
              <a:r>
                <a:rPr lang="ko-KR" altLang="en-US" sz="1400" b="1" dirty="0" smtClean="0">
                  <a:solidFill>
                    <a:srgbClr val="424242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공유 및  추천</a:t>
              </a:r>
              <a:endParaRPr lang="en-US" altLang="ko-KR" sz="1400" b="1" dirty="0" smtClean="0">
                <a:solidFill>
                  <a:srgbClr val="42424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177800" lvl="1" algn="r">
                <a:lnSpc>
                  <a:spcPct val="150000"/>
                </a:lnSpc>
              </a:pPr>
              <a:endParaRPr lang="en-US" altLang="ko-KR" sz="200" dirty="0">
                <a:solidFill>
                  <a:srgbClr val="424242"/>
                </a:solidFill>
              </a:endParaRPr>
            </a:p>
            <a:p>
              <a:pPr marL="177800" lvl="1" algn="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rgbClr val="424242"/>
                  </a:solidFill>
                </a:rPr>
                <a:t>비슷한 사람 간의 플레이리스트</a:t>
              </a:r>
              <a:endParaRPr lang="en-US" altLang="ko-KR" sz="1200" dirty="0" smtClean="0">
                <a:solidFill>
                  <a:srgbClr val="424242"/>
                </a:solidFill>
              </a:endParaRPr>
            </a:p>
            <a:p>
              <a:pPr marL="177800" lvl="1" algn="r">
                <a:lnSpc>
                  <a:spcPct val="150000"/>
                </a:lnSpc>
              </a:pPr>
              <a:r>
                <a:rPr lang="ko-KR" altLang="en-US" sz="900" dirty="0" smtClean="0">
                  <a:solidFill>
                    <a:srgbClr val="424242"/>
                  </a:solidFill>
                </a:rPr>
                <a:t>다양한 음원 제공 서비스 및 편리함 제공 </a:t>
              </a:r>
              <a:endParaRPr lang="ko-KR" altLang="en-US" sz="900" dirty="0">
                <a:solidFill>
                  <a:srgbClr val="424242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8914605" y="5331716"/>
              <a:ext cx="71439" cy="7425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9095580" y="5331718"/>
              <a:ext cx="71439" cy="7425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9276555" y="5334813"/>
              <a:ext cx="71439" cy="7425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9452538" y="5331715"/>
              <a:ext cx="71439" cy="7425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9628521" y="5331717"/>
              <a:ext cx="71439" cy="7425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9804504" y="5331716"/>
              <a:ext cx="71439" cy="7425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551104" y="2225326"/>
            <a:ext cx="4641610" cy="1295401"/>
            <a:chOff x="6551104" y="2425351"/>
            <a:chExt cx="4641610" cy="1295401"/>
          </a:xfrm>
        </p:grpSpPr>
        <p:sp>
          <p:nvSpPr>
            <p:cNvPr id="69" name="직사각형 68"/>
            <p:cNvSpPr/>
            <p:nvPr/>
          </p:nvSpPr>
          <p:spPr>
            <a:xfrm>
              <a:off x="6551104" y="2425351"/>
              <a:ext cx="4641610" cy="1295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0000" rtlCol="0" anchor="ctr"/>
            <a:lstStyle/>
            <a:p>
              <a:pPr marL="177800" lvl="1" algn="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감정 분석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을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ko-KR" altLang="en-US" sz="1400" b="1" dirty="0" smtClean="0">
                  <a:solidFill>
                    <a:srgbClr val="424242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통한 음원 추천</a:t>
              </a:r>
              <a:endParaRPr lang="en-US" altLang="ko-KR" sz="1400" b="1" dirty="0" smtClean="0">
                <a:solidFill>
                  <a:srgbClr val="42424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marL="177800" lvl="1" algn="r">
                <a:lnSpc>
                  <a:spcPct val="150000"/>
                </a:lnSpc>
              </a:pPr>
              <a:endParaRPr lang="en-US" altLang="ko-KR" sz="200" dirty="0">
                <a:solidFill>
                  <a:srgbClr val="424242"/>
                </a:solidFill>
              </a:endParaRPr>
            </a:p>
            <a:p>
              <a:pPr marL="177800" lvl="1" algn="r">
                <a:lnSpc>
                  <a:spcPct val="150000"/>
                </a:lnSpc>
              </a:pPr>
              <a:r>
                <a:rPr lang="ko-KR" altLang="en-US" sz="1200" dirty="0" smtClean="0">
                  <a:solidFill>
                    <a:srgbClr val="424242"/>
                  </a:solidFill>
                </a:rPr>
                <a:t>음원을 통한 사용자 감정 케어</a:t>
              </a:r>
              <a:endParaRPr lang="en-US" altLang="ko-KR" sz="1200" dirty="0" smtClean="0">
                <a:solidFill>
                  <a:srgbClr val="424242"/>
                </a:solidFill>
              </a:endParaRPr>
            </a:p>
            <a:p>
              <a:pPr marL="177800" lvl="1" algn="r">
                <a:lnSpc>
                  <a:spcPct val="150000"/>
                </a:lnSpc>
              </a:pPr>
              <a:r>
                <a:rPr lang="en-US" altLang="ko-KR" sz="900" dirty="0" smtClean="0">
                  <a:solidFill>
                    <a:srgbClr val="424242"/>
                  </a:solidFill>
                </a:rPr>
                <a:t>NLP, </a:t>
              </a:r>
              <a:r>
                <a:rPr lang="ko-KR" altLang="en-US" sz="900" dirty="0" err="1" smtClean="0">
                  <a:solidFill>
                    <a:srgbClr val="424242"/>
                  </a:solidFill>
                </a:rPr>
                <a:t>추천시스템</a:t>
              </a:r>
              <a:r>
                <a:rPr lang="ko-KR" altLang="en-US" sz="900" dirty="0" smtClean="0">
                  <a:solidFill>
                    <a:srgbClr val="424242"/>
                  </a:solidFill>
                </a:rPr>
                <a:t> 학습 및 구현 </a:t>
              </a:r>
              <a:endParaRPr lang="ko-KR" altLang="en-US" sz="900" dirty="0">
                <a:solidFill>
                  <a:srgbClr val="424242"/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8914605" y="2630845"/>
              <a:ext cx="71439" cy="742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9095580" y="2630845"/>
              <a:ext cx="71439" cy="742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9312274" y="2630845"/>
              <a:ext cx="71439" cy="742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9488257" y="2630844"/>
              <a:ext cx="71439" cy="742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79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9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0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1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1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3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/>
      <p:bldP spid="41" grpId="0"/>
      <p:bldP spid="42" grpId="0" animBg="1"/>
      <p:bldP spid="42" grpId="1" animBg="1"/>
      <p:bldP spid="43" grpId="0" animBg="1"/>
      <p:bldP spid="43" grpId="1" animBg="1"/>
      <p:bldP spid="47" grpId="0" animBg="1"/>
      <p:bldP spid="47" grpId="1" animBg="1"/>
      <p:bldP spid="49" grpId="0" animBg="1"/>
      <p:bldP spid="4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2"/>
                </a:solidFill>
              </a:rPr>
              <a:t>기능</a:t>
            </a:r>
            <a:endParaRPr lang="en-US" altLang="ko-KR" sz="2400" b="1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이 프로젝트에는 무엇이 주요 기능으로써 서비스를 제공할지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그럼 해당 서비스를 어떻게 구현할 것인지 그리고 현재까지 구현한 모습을 담아 보여드리고자 합니다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.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9653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주요 기능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9653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진행 상황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6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</a:rPr>
              <a:t>기능 </a:t>
            </a:r>
            <a:r>
              <a:rPr lang="en-US" altLang="ko-KR" sz="1600" dirty="0" smtClean="0">
                <a:solidFill>
                  <a:schemeClr val="bg1"/>
                </a:solidFill>
              </a:rPr>
              <a:t>:: </a:t>
            </a:r>
            <a:r>
              <a:rPr lang="ko-KR" altLang="en-US" sz="1600" dirty="0" smtClean="0">
                <a:solidFill>
                  <a:schemeClr val="bg1"/>
                </a:solidFill>
              </a:rPr>
              <a:t>주요 기능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서비스를 제공하기 위한 핵심 기능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accent2"/>
                </a:solidFill>
              </a:rPr>
              <a:t>02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34203" y="2572676"/>
            <a:ext cx="2249428" cy="3138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34202" y="4815510"/>
            <a:ext cx="2249428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err="1" smtClean="0">
                <a:solidFill>
                  <a:schemeClr val="bg1"/>
                </a:solidFill>
              </a:rPr>
              <a:t>일반텍스트</a:t>
            </a:r>
            <a:r>
              <a:rPr lang="en-US" altLang="ko-KR" sz="1050" dirty="0" smtClean="0">
                <a:solidFill>
                  <a:schemeClr val="bg1"/>
                </a:solidFill>
              </a:rPr>
              <a:t>, STT </a:t>
            </a:r>
            <a:r>
              <a:rPr lang="ko-KR" altLang="en-US" sz="1050" dirty="0" smtClean="0">
                <a:solidFill>
                  <a:schemeClr val="bg1"/>
                </a:solidFill>
              </a:rPr>
              <a:t>입력을 통해 감정을 분석하고 감정에 어울리는 음악 추천 및 스트리밍 지원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44653" y="2572676"/>
            <a:ext cx="2249428" cy="3138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44653" y="4815510"/>
            <a:ext cx="2249428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1"/>
                </a:solidFill>
              </a:rPr>
              <a:t>대나무숲처럼 공통적인 분야</a:t>
            </a:r>
            <a:r>
              <a:rPr lang="en-US" altLang="ko-KR" sz="1050" dirty="0" smtClean="0">
                <a:solidFill>
                  <a:schemeClr val="bg1"/>
                </a:solidFill>
              </a:rPr>
              <a:t>(</a:t>
            </a:r>
            <a:r>
              <a:rPr lang="ko-KR" altLang="en-US" sz="1050" dirty="0" smtClean="0">
                <a:solidFill>
                  <a:schemeClr val="bg1"/>
                </a:solidFill>
              </a:rPr>
              <a:t>감정</a:t>
            </a:r>
            <a:r>
              <a:rPr lang="en-US" altLang="ko-KR" sz="1050" dirty="0" smtClean="0">
                <a:solidFill>
                  <a:schemeClr val="bg1"/>
                </a:solidFill>
              </a:rPr>
              <a:t>)</a:t>
            </a:r>
            <a:r>
              <a:rPr lang="ko-KR" altLang="en-US" sz="1050" dirty="0" smtClean="0">
                <a:solidFill>
                  <a:schemeClr val="bg1"/>
                </a:solidFill>
              </a:rPr>
              <a:t>에서 익명의 글을 쓰고</a:t>
            </a:r>
            <a:r>
              <a:rPr lang="en-US" altLang="ko-KR" sz="1050" dirty="0" smtClean="0">
                <a:solidFill>
                  <a:schemeClr val="bg1"/>
                </a:solidFill>
              </a:rPr>
              <a:t>, </a:t>
            </a:r>
            <a:r>
              <a:rPr lang="ko-KR" altLang="en-US" sz="1050" dirty="0" smtClean="0">
                <a:solidFill>
                  <a:schemeClr val="bg1"/>
                </a:solidFill>
              </a:rPr>
              <a:t>공통의 감정을 느낀 사람 간 소통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855106" y="2572676"/>
            <a:ext cx="2249428" cy="3138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9199188" y="2881559"/>
            <a:ext cx="1556429" cy="1556429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855106" y="4815509"/>
            <a:ext cx="2249428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schemeClr val="bg1"/>
                </a:solidFill>
              </a:rPr>
              <a:t>일반 음원 검색 뿐만 아니라 인기도</a:t>
            </a:r>
            <a:r>
              <a:rPr lang="en-US" altLang="ko-KR" sz="1050" dirty="0" smtClean="0">
                <a:solidFill>
                  <a:schemeClr val="bg1"/>
                </a:solidFill>
              </a:rPr>
              <a:t>, </a:t>
            </a:r>
            <a:r>
              <a:rPr lang="ko-KR" altLang="en-US" sz="1050" dirty="0" smtClean="0">
                <a:solidFill>
                  <a:schemeClr val="bg1"/>
                </a:solidFill>
              </a:rPr>
              <a:t>사용자 취향 등을 고려한 음원 추천 및 스트리밍 지원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94362" y="1858305"/>
            <a:ext cx="2129109" cy="68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감정 기반 음원</a:t>
            </a:r>
            <a:endParaRPr lang="en-US" altLang="ko-KR" sz="1400" b="1" dirty="0" smtClean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스트리밍 및 추천 서비스</a:t>
            </a:r>
            <a:endParaRPr lang="en-US" altLang="ko-KR" sz="1400" b="1" dirty="0" smtClean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500930" y="1858304"/>
            <a:ext cx="1132041" cy="68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익명성을 띈</a:t>
            </a:r>
            <a:endParaRPr lang="en-US" altLang="ko-KR" sz="1400" b="1" dirty="0" smtClean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공감 게시판</a:t>
            </a:r>
            <a:endParaRPr lang="en-US" altLang="ko-KR" sz="1400" b="1" dirty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000542" y="1858303"/>
            <a:ext cx="1949573" cy="68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맞춤형</a:t>
            </a:r>
            <a:endParaRPr lang="en-US" altLang="ko-KR" sz="1400" b="1" dirty="0" smtClean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음원 추천 및 스트리밍</a:t>
            </a:r>
            <a:endParaRPr lang="en-US" altLang="ko-KR" sz="1400" b="1" dirty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/>
          <a:stretch/>
        </p:blipFill>
        <p:spPr>
          <a:xfrm>
            <a:off x="9110820" y="2769525"/>
            <a:ext cx="1729019" cy="17759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16"/>
          <a:stretch/>
        </p:blipFill>
        <p:spPr>
          <a:xfrm>
            <a:off x="5217119" y="2769525"/>
            <a:ext cx="1699664" cy="17759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098" name="Picture 2" descr="음악치료사 자격증, 유망자격증으로 인기 높다. :: 애치니의 사람사는 이야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66" y="2771113"/>
            <a:ext cx="1866900" cy="1774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52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8569" y="12091"/>
            <a:ext cx="879408" cy="475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21212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endParaRPr lang="en-US" altLang="ko-KR" sz="2000" b="1" dirty="0">
              <a:solidFill>
                <a:srgbClr val="21212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accent2"/>
                </a:solidFill>
              </a:rPr>
              <a:t>02</a:t>
            </a:r>
            <a:endParaRPr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63356" y="45639"/>
            <a:ext cx="482618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12121"/>
                </a:solidFill>
              </a:rPr>
              <a:t>기능 </a:t>
            </a:r>
            <a:r>
              <a:rPr lang="en-US" altLang="ko-KR" sz="1600" dirty="0" smtClean="0">
                <a:solidFill>
                  <a:srgbClr val="212121"/>
                </a:solidFill>
              </a:rPr>
              <a:t>:: </a:t>
            </a:r>
            <a:r>
              <a:rPr lang="ko-KR" altLang="en-US" sz="1600" dirty="0" smtClean="0">
                <a:solidFill>
                  <a:srgbClr val="212121"/>
                </a:solidFill>
              </a:rPr>
              <a:t>진행 상황</a:t>
            </a:r>
            <a:endParaRPr lang="en-US" altLang="ko-KR" sz="1600" dirty="0" smtClean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rgbClr val="212121"/>
                </a:solidFill>
              </a:rPr>
              <a:t>서비스를 제공하고자 지금까지 개발된 상태</a:t>
            </a:r>
            <a:endParaRPr lang="ko-KR" altLang="en-US" sz="1000" dirty="0">
              <a:solidFill>
                <a:srgbClr val="212121"/>
              </a:solidFill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7025661" y="1877296"/>
            <a:ext cx="4177073" cy="3877942"/>
            <a:chOff x="7025661" y="1877296"/>
            <a:chExt cx="4177073" cy="3877942"/>
          </a:xfrm>
        </p:grpSpPr>
        <p:sp>
          <p:nvSpPr>
            <p:cNvPr id="21" name="원호 20"/>
            <p:cNvSpPr/>
            <p:nvPr/>
          </p:nvSpPr>
          <p:spPr>
            <a:xfrm>
              <a:off x="7189103" y="2719866"/>
              <a:ext cx="2011034" cy="2011034"/>
            </a:xfrm>
            <a:prstGeom prst="arc">
              <a:avLst>
                <a:gd name="adj1" fmla="val 16096352"/>
                <a:gd name="adj2" fmla="val 2941875"/>
              </a:avLst>
            </a:prstGeom>
            <a:ln w="190500"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16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25661" y="2382056"/>
              <a:ext cx="1086450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+mn-ea"/>
                </a:rPr>
                <a:t>40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%</a:t>
              </a:r>
              <a:endParaRPr lang="en-US" altLang="ko-KR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461895" y="3376858"/>
              <a:ext cx="1465449" cy="697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프로젝트</a:t>
              </a:r>
              <a:endParaRPr lang="en-US" altLang="ko-KR" sz="1400" b="1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완성도</a:t>
              </a:r>
              <a:endParaRPr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435169" y="4839510"/>
              <a:ext cx="3276185" cy="9157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 smtClean="0">
                  <a:solidFill>
                    <a:prstClr val="white"/>
                  </a:solidFill>
                  <a:latin typeface="+mn-ea"/>
                </a:rPr>
                <a:t>구현한 기능을 통합하여 서비스 제공 필요</a:t>
              </a:r>
              <a:endParaRPr lang="en-US" altLang="ko-KR" sz="1100" dirty="0" smtClean="0">
                <a:solidFill>
                  <a:prstClr val="white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 smtClean="0">
                  <a:solidFill>
                    <a:prstClr val="white"/>
                  </a:solidFill>
                  <a:latin typeface="+mn-ea"/>
                </a:rPr>
                <a:t>추천 시스템 적극 활용 필요</a:t>
              </a:r>
              <a:endParaRPr lang="en-US" altLang="ko-KR" sz="1100" dirty="0" smtClean="0">
                <a:solidFill>
                  <a:prstClr val="white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 smtClean="0">
                  <a:solidFill>
                    <a:prstClr val="white"/>
                  </a:solidFill>
                  <a:latin typeface="+mn-ea"/>
                </a:rPr>
                <a:t>추가적 데이터 가공 및 기능 구현</a:t>
              </a:r>
              <a:endParaRPr lang="en-US" altLang="ko-KR" sz="1100" dirty="0" smtClea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9016483" y="3118065"/>
              <a:ext cx="113558" cy="100399"/>
            </a:xfrm>
            <a:prstGeom prst="ellipse">
              <a:avLst/>
            </a:prstGeom>
            <a:solidFill>
              <a:srgbClr val="C79808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36" name="꺾인 연결선 35"/>
            <p:cNvCxnSpPr>
              <a:stCxn id="35" idx="6"/>
              <a:endCxn id="2" idx="1"/>
            </p:cNvCxnSpPr>
            <p:nvPr/>
          </p:nvCxnSpPr>
          <p:spPr>
            <a:xfrm flipV="1">
              <a:off x="9130041" y="2761780"/>
              <a:ext cx="787903" cy="40648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9917944" y="2607891"/>
              <a:ext cx="1187450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accent2"/>
                  </a:solidFill>
                </a:rPr>
                <a:t>서버 배포</a:t>
              </a:r>
              <a:endParaRPr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9139149" y="3801082"/>
              <a:ext cx="113558" cy="100399"/>
            </a:xfrm>
            <a:prstGeom prst="ellipse">
              <a:avLst/>
            </a:prstGeom>
            <a:solidFill>
              <a:srgbClr val="C79808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44" name="꺾인 연결선 43"/>
            <p:cNvCxnSpPr>
              <a:stCxn id="43" idx="0"/>
              <a:endCxn id="45" idx="1"/>
            </p:cNvCxnSpPr>
            <p:nvPr/>
          </p:nvCxnSpPr>
          <p:spPr>
            <a:xfrm rot="5400000" flipH="1" flipV="1">
              <a:off x="9327092" y="3201124"/>
              <a:ext cx="468794" cy="731123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927051" y="3178400"/>
              <a:ext cx="1275683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accent2"/>
                  </a:solidFill>
                </a:rPr>
                <a:t>웹 틀 구현</a:t>
              </a:r>
              <a:endParaRPr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9025591" y="4192603"/>
              <a:ext cx="113558" cy="100399"/>
            </a:xfrm>
            <a:prstGeom prst="ellipse">
              <a:avLst/>
            </a:prstGeom>
            <a:solidFill>
              <a:srgbClr val="C79808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48" name="꺾인 연결선 47"/>
            <p:cNvCxnSpPr>
              <a:stCxn id="47" idx="6"/>
              <a:endCxn id="49" idx="1"/>
            </p:cNvCxnSpPr>
            <p:nvPr/>
          </p:nvCxnSpPr>
          <p:spPr>
            <a:xfrm flipV="1">
              <a:off x="9139149" y="4006805"/>
              <a:ext cx="787902" cy="2359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9927051" y="3745196"/>
              <a:ext cx="1223111" cy="5232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accent2"/>
                  </a:solidFill>
                </a:rPr>
                <a:t>데이터 분석</a:t>
              </a:r>
              <a:r>
                <a:rPr lang="en-US" altLang="ko-KR" sz="1400" dirty="0" smtClean="0">
                  <a:solidFill>
                    <a:schemeClr val="accent2"/>
                  </a:solidFill>
                </a:rPr>
                <a:t>&amp;</a:t>
              </a:r>
              <a:r>
                <a:rPr lang="ko-KR" altLang="en-US" sz="1400" dirty="0" smtClean="0">
                  <a:solidFill>
                    <a:schemeClr val="accent2"/>
                  </a:solidFill>
                </a:rPr>
                <a:t>시각화</a:t>
              </a:r>
              <a:endParaRPr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8536316" y="2730922"/>
              <a:ext cx="113558" cy="100399"/>
            </a:xfrm>
            <a:prstGeom prst="ellipse">
              <a:avLst/>
            </a:prstGeom>
            <a:solidFill>
              <a:srgbClr val="C79808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cxnSp>
          <p:nvCxnSpPr>
            <p:cNvPr id="56" name="꺾인 연결선 55"/>
            <p:cNvCxnSpPr>
              <a:stCxn id="54" idx="0"/>
              <a:endCxn id="57" idx="1"/>
            </p:cNvCxnSpPr>
            <p:nvPr/>
          </p:nvCxnSpPr>
          <p:spPr>
            <a:xfrm rot="5400000" flipH="1" flipV="1">
              <a:off x="8959511" y="1772490"/>
              <a:ext cx="592016" cy="1324849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9917944" y="1877296"/>
              <a:ext cx="1075030" cy="52322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accent2"/>
                  </a:solidFill>
                </a:rPr>
                <a:t>깃</a:t>
              </a:r>
              <a:r>
                <a:rPr lang="en-US" altLang="ko-KR" sz="1400" dirty="0" smtClean="0">
                  <a:solidFill>
                    <a:schemeClr val="accent2"/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accent2"/>
                  </a:solidFill>
                </a:rPr>
                <a:t>지라</a:t>
              </a:r>
              <a:r>
                <a:rPr lang="en-US" altLang="ko-KR" sz="1400" dirty="0" smtClean="0">
                  <a:solidFill>
                    <a:schemeClr val="accent2"/>
                  </a:solidFill>
                </a:rPr>
                <a:t>, </a:t>
              </a:r>
            </a:p>
            <a:p>
              <a:pPr algn="ctr"/>
              <a:r>
                <a:rPr lang="ko-KR" altLang="en-US" sz="1400" dirty="0" err="1" smtClean="0">
                  <a:solidFill>
                    <a:schemeClr val="accent2"/>
                  </a:solidFill>
                </a:rPr>
                <a:t>비기능부분</a:t>
              </a:r>
              <a:endParaRPr lang="ko-KR" altLang="en-US" sz="14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1" y="1376396"/>
            <a:ext cx="6054574" cy="3807328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30" y="1448472"/>
            <a:ext cx="3031760" cy="2655775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273" y="4130566"/>
            <a:ext cx="4192573" cy="233896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/>
          <a:srcRect l="54362"/>
          <a:stretch/>
        </p:blipFill>
        <p:spPr>
          <a:xfrm>
            <a:off x="3491523" y="1448473"/>
            <a:ext cx="3053155" cy="2655775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8" y="5183724"/>
            <a:ext cx="1795006" cy="1499913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463" y="5183724"/>
            <a:ext cx="2466275" cy="1499913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5"/>
          <a:srcRect l="54362"/>
          <a:stretch/>
        </p:blipFill>
        <p:spPr>
          <a:xfrm>
            <a:off x="2405784" y="5166390"/>
            <a:ext cx="1892314" cy="151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7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SAYE</a:t>
            </a: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FFC000"/>
                </a:solidFill>
              </a:rPr>
              <a:t>빅데이터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SAYE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는 유저와 음원 관련 빅데이터를 활용하는 웹 서비스 프로젝트입니다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. 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우리의 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SAYE 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프로젝트에서는 데이터를 어떻게 분석했고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1000" dirty="0" smtClean="0">
                <a:solidFill>
                  <a:prstClr val="white">
                    <a:lumMod val="75000"/>
                  </a:prstClr>
                </a:solidFill>
              </a:rPr>
              <a:t>시각화를 어떻게 처리하였는지 해당 파트를 통해 설명하겠습니다</a:t>
            </a:r>
            <a:r>
              <a:rPr lang="en-US" altLang="ko-KR" sz="1000" dirty="0" smtClean="0">
                <a:solidFill>
                  <a:prstClr val="white">
                    <a:lumMod val="75000"/>
                  </a:prstClr>
                </a:solidFill>
              </a:rPr>
              <a:t>.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54373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개념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138691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분석 및 시각화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58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868</Words>
  <Application>Microsoft Office PowerPoint</Application>
  <PresentationFormat>와이드스크린</PresentationFormat>
  <Paragraphs>215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야놀자 야체 B</vt:lpstr>
      <vt:lpstr>여기어때 잘난체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multicampus</cp:lastModifiedBy>
  <cp:revision>154</cp:revision>
  <dcterms:created xsi:type="dcterms:W3CDTF">2017-10-09T06:24:25Z</dcterms:created>
  <dcterms:modified xsi:type="dcterms:W3CDTF">2021-03-19T03:41:20Z</dcterms:modified>
</cp:coreProperties>
</file>